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notesMasterIdLst>
    <p:notesMasterId r:id="rId28"/>
  </p:notesMasterIdLst>
  <p:sldIdLst>
    <p:sldId id="256" r:id="rId3"/>
    <p:sldId id="359" r:id="rId4"/>
    <p:sldId id="360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377" r:id="rId22"/>
    <p:sldId id="378" r:id="rId23"/>
    <p:sldId id="379" r:id="rId24"/>
    <p:sldId id="380" r:id="rId25"/>
    <p:sldId id="381" r:id="rId26"/>
    <p:sldId id="358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65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0D41EF-36AC-4BE4-AAF1-E774F42FA125}" type="doc">
      <dgm:prSet loTypeId="urn:microsoft.com/office/officeart/2005/8/layout/venn1" loCatId="relationship" qsTypeId="urn:microsoft.com/office/officeart/2005/8/quickstyle/3d1" qsCatId="3D" csTypeId="urn:microsoft.com/office/officeart/2005/8/colors/colorful1#1" csCatId="colorful" phldr="1"/>
      <dgm:spPr/>
    </dgm:pt>
    <dgm:pt modelId="{3EB8B251-A451-4AB3-B492-53DAF87E691F}">
      <dgm:prSet phldrT="[Текст]" custT="1"/>
      <dgm:spPr/>
      <dgm:t>
        <a:bodyPr/>
        <a:lstStyle/>
        <a:p>
          <a:r>
            <a:rPr lang="ru-RU" sz="2400" b="1" dirty="0" smtClean="0"/>
            <a:t>Реальные</a:t>
          </a:r>
          <a:endParaRPr lang="ru-RU" sz="2400" b="1" dirty="0"/>
        </a:p>
      </dgm:t>
    </dgm:pt>
    <dgm:pt modelId="{DAF018D6-12F0-479B-8B1E-5E0D4439AA97}" type="parTrans" cxnId="{74C6A872-3F0F-4717-8C79-1F05BC48E5FF}">
      <dgm:prSet/>
      <dgm:spPr/>
      <dgm:t>
        <a:bodyPr/>
        <a:lstStyle/>
        <a:p>
          <a:endParaRPr lang="ru-RU" sz="2400" b="1"/>
        </a:p>
      </dgm:t>
    </dgm:pt>
    <dgm:pt modelId="{7DF58076-30B4-4830-96D2-E158AB7062F6}" type="sibTrans" cxnId="{74C6A872-3F0F-4717-8C79-1F05BC48E5FF}">
      <dgm:prSet/>
      <dgm:spPr/>
      <dgm:t>
        <a:bodyPr/>
        <a:lstStyle/>
        <a:p>
          <a:endParaRPr lang="ru-RU" sz="2400" b="1"/>
        </a:p>
      </dgm:t>
    </dgm:pt>
    <dgm:pt modelId="{8996B399-3436-4AF2-86F8-AFE719950CBC}">
      <dgm:prSet phldrT="[Текст]" custT="1"/>
      <dgm:spPr/>
      <dgm:t>
        <a:bodyPr/>
        <a:lstStyle/>
        <a:p>
          <a:r>
            <a:rPr lang="ru-RU" sz="2400" b="1" dirty="0" smtClean="0"/>
            <a:t>Финансовые</a:t>
          </a:r>
          <a:endParaRPr lang="ru-RU" sz="2400" b="1" dirty="0"/>
        </a:p>
      </dgm:t>
    </dgm:pt>
    <dgm:pt modelId="{11476BE0-7E8C-4C12-AA46-9B6DBCCF9CBD}" type="parTrans" cxnId="{3AAEE8C5-D7E7-4BBB-9BA3-AC29405EB5A1}">
      <dgm:prSet/>
      <dgm:spPr/>
      <dgm:t>
        <a:bodyPr/>
        <a:lstStyle/>
        <a:p>
          <a:endParaRPr lang="ru-RU" sz="2400" b="1"/>
        </a:p>
      </dgm:t>
    </dgm:pt>
    <dgm:pt modelId="{E1FC8DAB-17E1-4BAF-B020-B01596CD4055}" type="sibTrans" cxnId="{3AAEE8C5-D7E7-4BBB-9BA3-AC29405EB5A1}">
      <dgm:prSet/>
      <dgm:spPr/>
      <dgm:t>
        <a:bodyPr/>
        <a:lstStyle/>
        <a:p>
          <a:endParaRPr lang="ru-RU" sz="2400" b="1"/>
        </a:p>
      </dgm:t>
    </dgm:pt>
    <dgm:pt modelId="{F2E05874-2A64-4D9C-B1CE-3564CED32A7F}">
      <dgm:prSet phldrT="[Текст]" custT="1"/>
      <dgm:spPr/>
      <dgm:t>
        <a:bodyPr/>
        <a:lstStyle/>
        <a:p>
          <a:r>
            <a:rPr lang="ru-RU" sz="2400" b="1" dirty="0" smtClean="0"/>
            <a:t>Прямые</a:t>
          </a:r>
          <a:endParaRPr lang="ru-RU" sz="2400" b="1" dirty="0"/>
        </a:p>
      </dgm:t>
    </dgm:pt>
    <dgm:pt modelId="{01545222-1DD6-4284-B8B3-52C1ECE8F9FB}" type="parTrans" cxnId="{6CF9A91A-56C6-4D7C-BE31-AF7ED4FFFE37}">
      <dgm:prSet/>
      <dgm:spPr/>
      <dgm:t>
        <a:bodyPr/>
        <a:lstStyle/>
        <a:p>
          <a:endParaRPr lang="ru-RU" sz="2400" b="1"/>
        </a:p>
      </dgm:t>
    </dgm:pt>
    <dgm:pt modelId="{1B3F387C-5FBA-4DDC-BCF7-4415218B5342}" type="sibTrans" cxnId="{6CF9A91A-56C6-4D7C-BE31-AF7ED4FFFE37}">
      <dgm:prSet/>
      <dgm:spPr/>
      <dgm:t>
        <a:bodyPr/>
        <a:lstStyle/>
        <a:p>
          <a:endParaRPr lang="ru-RU" sz="2400" b="1"/>
        </a:p>
      </dgm:t>
    </dgm:pt>
    <dgm:pt modelId="{1B11993A-C20B-4EE9-B298-78F130C18D56}">
      <dgm:prSet custT="1"/>
      <dgm:spPr/>
      <dgm:t>
        <a:bodyPr/>
        <a:lstStyle/>
        <a:p>
          <a:pPr marL="0" indent="0"/>
          <a:r>
            <a:rPr lang="ru-RU" sz="2400" b="1" dirty="0" smtClean="0"/>
            <a:t>Портфельные</a:t>
          </a:r>
          <a:endParaRPr lang="ru-RU" sz="2400" b="1" dirty="0"/>
        </a:p>
      </dgm:t>
    </dgm:pt>
    <dgm:pt modelId="{D4B9335A-0C3D-4FCC-AB97-545FB064073A}" type="parTrans" cxnId="{56D5FCAF-77D5-4C35-AA9F-9C22D4CD0E29}">
      <dgm:prSet/>
      <dgm:spPr/>
      <dgm:t>
        <a:bodyPr/>
        <a:lstStyle/>
        <a:p>
          <a:endParaRPr lang="ru-RU" sz="2400" b="1"/>
        </a:p>
      </dgm:t>
    </dgm:pt>
    <dgm:pt modelId="{F2EC40B7-00D7-4C71-BF1D-400248D1DAD3}" type="sibTrans" cxnId="{56D5FCAF-77D5-4C35-AA9F-9C22D4CD0E29}">
      <dgm:prSet/>
      <dgm:spPr/>
      <dgm:t>
        <a:bodyPr/>
        <a:lstStyle/>
        <a:p>
          <a:endParaRPr lang="ru-RU" sz="2400" b="1"/>
        </a:p>
      </dgm:t>
    </dgm:pt>
    <dgm:pt modelId="{F6A5A598-05FA-4F60-84F0-E7D48F214F9A}" type="pres">
      <dgm:prSet presAssocID="{900D41EF-36AC-4BE4-AAF1-E774F42FA125}" presName="compositeShape" presStyleCnt="0">
        <dgm:presLayoutVars>
          <dgm:chMax val="7"/>
          <dgm:dir/>
          <dgm:resizeHandles val="exact"/>
        </dgm:presLayoutVars>
      </dgm:prSet>
      <dgm:spPr/>
    </dgm:pt>
    <dgm:pt modelId="{D1391812-2D6C-419F-AE21-A7E84304E0D1}" type="pres">
      <dgm:prSet presAssocID="{3EB8B251-A451-4AB3-B492-53DAF87E691F}" presName="circ1" presStyleLbl="vennNode1" presStyleIdx="0" presStyleCnt="4" custScaleX="152619"/>
      <dgm:spPr/>
      <dgm:t>
        <a:bodyPr/>
        <a:lstStyle/>
        <a:p>
          <a:endParaRPr lang="ru-RU"/>
        </a:p>
      </dgm:t>
    </dgm:pt>
    <dgm:pt modelId="{7F828759-BE1B-443D-95F5-AEF4B4F9800B}" type="pres">
      <dgm:prSet presAssocID="{3EB8B251-A451-4AB3-B492-53DAF87E691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C41E37-B40A-43C3-8890-67BDECFAA042}" type="pres">
      <dgm:prSet presAssocID="{1B11993A-C20B-4EE9-B298-78F130C18D56}" presName="circ2" presStyleLbl="vennNode1" presStyleIdx="1" presStyleCnt="4" custScaleX="153728"/>
      <dgm:spPr/>
      <dgm:t>
        <a:bodyPr/>
        <a:lstStyle/>
        <a:p>
          <a:endParaRPr lang="ru-RU"/>
        </a:p>
      </dgm:t>
    </dgm:pt>
    <dgm:pt modelId="{BB60B9D7-BE68-43FB-A7CB-82FF098B4963}" type="pres">
      <dgm:prSet presAssocID="{1B11993A-C20B-4EE9-B298-78F130C18D5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183B7F-544A-47EF-91BB-6567103C7EAC}" type="pres">
      <dgm:prSet presAssocID="{8996B399-3436-4AF2-86F8-AFE719950CBC}" presName="circ3" presStyleLbl="vennNode1" presStyleIdx="2" presStyleCnt="4" custScaleX="149772"/>
      <dgm:spPr/>
      <dgm:t>
        <a:bodyPr/>
        <a:lstStyle/>
        <a:p>
          <a:endParaRPr lang="ru-RU"/>
        </a:p>
      </dgm:t>
    </dgm:pt>
    <dgm:pt modelId="{44DACC6C-FDD4-4064-AFB0-57ADBE832D69}" type="pres">
      <dgm:prSet presAssocID="{8996B399-3436-4AF2-86F8-AFE719950CB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741E38-9685-4C1A-B05A-13497148B079}" type="pres">
      <dgm:prSet presAssocID="{F2E05874-2A64-4D9C-B1CE-3564CED32A7F}" presName="circ4" presStyleLbl="vennNode1" presStyleIdx="3" presStyleCnt="4" custScaleX="155763"/>
      <dgm:spPr/>
      <dgm:t>
        <a:bodyPr/>
        <a:lstStyle/>
        <a:p>
          <a:endParaRPr lang="ru-RU"/>
        </a:p>
      </dgm:t>
    </dgm:pt>
    <dgm:pt modelId="{88B4CFCD-7B41-4BC7-8BEC-1F8C070D5EDB}" type="pres">
      <dgm:prSet presAssocID="{F2E05874-2A64-4D9C-B1CE-3564CED32A7F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AEE8C5-D7E7-4BBB-9BA3-AC29405EB5A1}" srcId="{900D41EF-36AC-4BE4-AAF1-E774F42FA125}" destId="{8996B399-3436-4AF2-86F8-AFE719950CBC}" srcOrd="2" destOrd="0" parTransId="{11476BE0-7E8C-4C12-AA46-9B6DBCCF9CBD}" sibTransId="{E1FC8DAB-17E1-4BAF-B020-B01596CD4055}"/>
    <dgm:cxn modelId="{AD671D74-4B7F-4697-9CD6-5D1C03150E88}" type="presOf" srcId="{900D41EF-36AC-4BE4-AAF1-E774F42FA125}" destId="{F6A5A598-05FA-4F60-84F0-E7D48F214F9A}" srcOrd="0" destOrd="0" presId="urn:microsoft.com/office/officeart/2005/8/layout/venn1"/>
    <dgm:cxn modelId="{A48C7133-2A85-416F-AB5E-AFB9DF914E4E}" type="presOf" srcId="{3EB8B251-A451-4AB3-B492-53DAF87E691F}" destId="{D1391812-2D6C-419F-AE21-A7E84304E0D1}" srcOrd="0" destOrd="0" presId="urn:microsoft.com/office/officeart/2005/8/layout/venn1"/>
    <dgm:cxn modelId="{DD326EFC-2004-48D3-922C-18E6DF5E26C8}" type="presOf" srcId="{1B11993A-C20B-4EE9-B298-78F130C18D56}" destId="{BB60B9D7-BE68-43FB-A7CB-82FF098B4963}" srcOrd="1" destOrd="0" presId="urn:microsoft.com/office/officeart/2005/8/layout/venn1"/>
    <dgm:cxn modelId="{6CF9A91A-56C6-4D7C-BE31-AF7ED4FFFE37}" srcId="{900D41EF-36AC-4BE4-AAF1-E774F42FA125}" destId="{F2E05874-2A64-4D9C-B1CE-3564CED32A7F}" srcOrd="3" destOrd="0" parTransId="{01545222-1DD6-4284-B8B3-52C1ECE8F9FB}" sibTransId="{1B3F387C-5FBA-4DDC-BCF7-4415218B5342}"/>
    <dgm:cxn modelId="{1F588DEB-5340-4016-A752-02322039BBE6}" type="presOf" srcId="{1B11993A-C20B-4EE9-B298-78F130C18D56}" destId="{95C41E37-B40A-43C3-8890-67BDECFAA042}" srcOrd="0" destOrd="0" presId="urn:microsoft.com/office/officeart/2005/8/layout/venn1"/>
    <dgm:cxn modelId="{37DDDD0D-CE44-4B05-9C4F-6E09467D20F5}" type="presOf" srcId="{8996B399-3436-4AF2-86F8-AFE719950CBC}" destId="{44DACC6C-FDD4-4064-AFB0-57ADBE832D69}" srcOrd="1" destOrd="0" presId="urn:microsoft.com/office/officeart/2005/8/layout/venn1"/>
    <dgm:cxn modelId="{74C6A872-3F0F-4717-8C79-1F05BC48E5FF}" srcId="{900D41EF-36AC-4BE4-AAF1-E774F42FA125}" destId="{3EB8B251-A451-4AB3-B492-53DAF87E691F}" srcOrd="0" destOrd="0" parTransId="{DAF018D6-12F0-479B-8B1E-5E0D4439AA97}" sibTransId="{7DF58076-30B4-4830-96D2-E158AB7062F6}"/>
    <dgm:cxn modelId="{74BD1611-35FB-4643-BB64-B7F5101BE1E6}" type="presOf" srcId="{F2E05874-2A64-4D9C-B1CE-3564CED32A7F}" destId="{88B4CFCD-7B41-4BC7-8BEC-1F8C070D5EDB}" srcOrd="1" destOrd="0" presId="urn:microsoft.com/office/officeart/2005/8/layout/venn1"/>
    <dgm:cxn modelId="{56D5FCAF-77D5-4C35-AA9F-9C22D4CD0E29}" srcId="{900D41EF-36AC-4BE4-AAF1-E774F42FA125}" destId="{1B11993A-C20B-4EE9-B298-78F130C18D56}" srcOrd="1" destOrd="0" parTransId="{D4B9335A-0C3D-4FCC-AB97-545FB064073A}" sibTransId="{F2EC40B7-00D7-4C71-BF1D-400248D1DAD3}"/>
    <dgm:cxn modelId="{76AF380B-2BD1-4C58-BD34-8A9AB7F2CACF}" type="presOf" srcId="{3EB8B251-A451-4AB3-B492-53DAF87E691F}" destId="{7F828759-BE1B-443D-95F5-AEF4B4F9800B}" srcOrd="1" destOrd="0" presId="urn:microsoft.com/office/officeart/2005/8/layout/venn1"/>
    <dgm:cxn modelId="{AA712B0B-DE6C-4272-ADD7-D079DE9785D4}" type="presOf" srcId="{8996B399-3436-4AF2-86F8-AFE719950CBC}" destId="{34183B7F-544A-47EF-91BB-6567103C7EAC}" srcOrd="0" destOrd="0" presId="urn:microsoft.com/office/officeart/2005/8/layout/venn1"/>
    <dgm:cxn modelId="{D33A73AC-F92E-4879-9FBF-CE1C5C8B1565}" type="presOf" srcId="{F2E05874-2A64-4D9C-B1CE-3564CED32A7F}" destId="{F7741E38-9685-4C1A-B05A-13497148B079}" srcOrd="0" destOrd="0" presId="urn:microsoft.com/office/officeart/2005/8/layout/venn1"/>
    <dgm:cxn modelId="{64558245-D787-4B4C-A278-F7FB15DFDEDF}" type="presParOf" srcId="{F6A5A598-05FA-4F60-84F0-E7D48F214F9A}" destId="{D1391812-2D6C-419F-AE21-A7E84304E0D1}" srcOrd="0" destOrd="0" presId="urn:microsoft.com/office/officeart/2005/8/layout/venn1"/>
    <dgm:cxn modelId="{DBC0F835-5405-4E9D-89D7-19D0DF7913EC}" type="presParOf" srcId="{F6A5A598-05FA-4F60-84F0-E7D48F214F9A}" destId="{7F828759-BE1B-443D-95F5-AEF4B4F9800B}" srcOrd="1" destOrd="0" presId="urn:microsoft.com/office/officeart/2005/8/layout/venn1"/>
    <dgm:cxn modelId="{588B3A33-2CA9-4F71-A0DB-396EA91AC181}" type="presParOf" srcId="{F6A5A598-05FA-4F60-84F0-E7D48F214F9A}" destId="{95C41E37-B40A-43C3-8890-67BDECFAA042}" srcOrd="2" destOrd="0" presId="urn:microsoft.com/office/officeart/2005/8/layout/venn1"/>
    <dgm:cxn modelId="{FA1C4E81-1C8B-412F-A9C5-CA678DBF417D}" type="presParOf" srcId="{F6A5A598-05FA-4F60-84F0-E7D48F214F9A}" destId="{BB60B9D7-BE68-43FB-A7CB-82FF098B4963}" srcOrd="3" destOrd="0" presId="urn:microsoft.com/office/officeart/2005/8/layout/venn1"/>
    <dgm:cxn modelId="{E7EE11C4-FE16-4120-8E69-22C876236D9D}" type="presParOf" srcId="{F6A5A598-05FA-4F60-84F0-E7D48F214F9A}" destId="{34183B7F-544A-47EF-91BB-6567103C7EAC}" srcOrd="4" destOrd="0" presId="urn:microsoft.com/office/officeart/2005/8/layout/venn1"/>
    <dgm:cxn modelId="{EE8FF05A-D926-4D1A-A411-BE7488988967}" type="presParOf" srcId="{F6A5A598-05FA-4F60-84F0-E7D48F214F9A}" destId="{44DACC6C-FDD4-4064-AFB0-57ADBE832D69}" srcOrd="5" destOrd="0" presId="urn:microsoft.com/office/officeart/2005/8/layout/venn1"/>
    <dgm:cxn modelId="{283C063C-1641-4DF9-A894-82AE74216ACC}" type="presParOf" srcId="{F6A5A598-05FA-4F60-84F0-E7D48F214F9A}" destId="{F7741E38-9685-4C1A-B05A-13497148B079}" srcOrd="6" destOrd="0" presId="urn:microsoft.com/office/officeart/2005/8/layout/venn1"/>
    <dgm:cxn modelId="{DEFBDEBD-16A1-49CB-9458-990FB226AB69}" type="presParOf" srcId="{F6A5A598-05FA-4F60-84F0-E7D48F214F9A}" destId="{88B4CFCD-7B41-4BC7-8BEC-1F8C070D5EDB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391812-2D6C-419F-AE21-A7E84304E0D1}">
      <dsp:nvSpPr>
        <dsp:cNvPr id="0" name=""/>
        <dsp:cNvSpPr/>
      </dsp:nvSpPr>
      <dsp:spPr>
        <a:xfrm>
          <a:off x="3516576" y="49974"/>
          <a:ext cx="3966089" cy="259868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Реальные</a:t>
          </a:r>
          <a:endParaRPr lang="ru-RU" sz="2400" b="1" kern="1200" dirty="0"/>
        </a:p>
      </dsp:txBody>
      <dsp:txXfrm>
        <a:off x="3974201" y="399797"/>
        <a:ext cx="3050837" cy="824583"/>
      </dsp:txXfrm>
    </dsp:sp>
    <dsp:sp modelId="{95C41E37-B40A-43C3-8890-67BDECFAA042}">
      <dsp:nvSpPr>
        <dsp:cNvPr id="0" name=""/>
        <dsp:cNvSpPr/>
      </dsp:nvSpPr>
      <dsp:spPr>
        <a:xfrm>
          <a:off x="4651585" y="1199393"/>
          <a:ext cx="3994908" cy="259868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Портфельные</a:t>
          </a:r>
          <a:endParaRPr lang="ru-RU" sz="2400" b="1" kern="1200" dirty="0"/>
        </a:p>
      </dsp:txBody>
      <dsp:txXfrm>
        <a:off x="6802690" y="1499242"/>
        <a:ext cx="1536503" cy="1998989"/>
      </dsp:txXfrm>
    </dsp:sp>
    <dsp:sp modelId="{34183B7F-544A-47EF-91BB-6567103C7EAC}">
      <dsp:nvSpPr>
        <dsp:cNvPr id="0" name=""/>
        <dsp:cNvSpPr/>
      </dsp:nvSpPr>
      <dsp:spPr>
        <a:xfrm>
          <a:off x="3553568" y="2348812"/>
          <a:ext cx="3892104" cy="259868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Финансовые</a:t>
          </a:r>
          <a:endParaRPr lang="ru-RU" sz="2400" b="1" kern="1200" dirty="0"/>
        </a:p>
      </dsp:txBody>
      <dsp:txXfrm>
        <a:off x="4002657" y="3773092"/>
        <a:ext cx="2993926" cy="824583"/>
      </dsp:txXfrm>
    </dsp:sp>
    <dsp:sp modelId="{F7741E38-9685-4C1A-B05A-13497148B079}">
      <dsp:nvSpPr>
        <dsp:cNvPr id="0" name=""/>
        <dsp:cNvSpPr/>
      </dsp:nvSpPr>
      <dsp:spPr>
        <a:xfrm>
          <a:off x="2326305" y="1199393"/>
          <a:ext cx="4047792" cy="259868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Прямые</a:t>
          </a:r>
          <a:endParaRPr lang="ru-RU" sz="2400" b="1" kern="1200" dirty="0"/>
        </a:p>
      </dsp:txBody>
      <dsp:txXfrm>
        <a:off x="2637674" y="1499242"/>
        <a:ext cx="1556843" cy="1998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F8365-464B-4735-9AFB-7E4A4D0F3989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D0ADF-D20A-495F-BD20-4CF17F7072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0643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55C72FAD-BEE5-1954-2CB8-AD114C1165E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844675"/>
            <a:ext cx="12192000" cy="5013325"/>
          </a:xfrm>
          <a:solidFill>
            <a:schemeClr val="bg1">
              <a:lumMod val="95000"/>
            </a:schemeClr>
          </a:solidFill>
        </p:spPr>
        <p:txBody>
          <a:bodyPr rIns="1800000" anchor="ctr"/>
          <a:lstStyle>
            <a:lvl1pPr algn="r">
              <a:defRPr/>
            </a:lvl1pPr>
          </a:lstStyle>
          <a:p>
            <a:r>
              <a:rPr lang="ru-RU" dirty="0"/>
              <a:t>Изображение на титульный слайд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248AE66-E006-2939-BA23-E38F81901F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625" y="428625"/>
            <a:ext cx="3639627" cy="1146147"/>
          </a:xfrm>
          <a:prstGeom prst="rect">
            <a:avLst/>
          </a:prstGeom>
        </p:spPr>
      </p:pic>
      <p:sp>
        <p:nvSpPr>
          <p:cNvPr id="17" name="Заголовок 22">
            <a:extLst>
              <a:ext uri="{FF2B5EF4-FFF2-40B4-BE49-F238E27FC236}">
                <a16:creationId xmlns:a16="http://schemas.microsoft.com/office/drawing/2014/main" xmlns="" id="{016BC25E-7818-C09A-DC62-9D5A46CA6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419" y="2619376"/>
            <a:ext cx="5558632" cy="2238374"/>
          </a:xfrm>
        </p:spPr>
        <p:txBody>
          <a:bodyPr lIns="0" tIns="0" rIns="0" bIns="0" anchor="ctr" anchorCtr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xmlns="" id="{4CD1DB44-31F5-3796-9E27-BC8E138CF2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3862" y="5124450"/>
            <a:ext cx="3636963" cy="23812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200" b="1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ФИО докладчика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xmlns="" id="{7E2125E3-86EA-A449-C40A-159931589A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863" y="5362575"/>
            <a:ext cx="3636962" cy="238125"/>
          </a:xfrm>
        </p:spPr>
        <p:txBody>
          <a:bodyPr lIns="0" tIns="0" rIns="0" bIns="0">
            <a:no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xmlns="" id="{A9851EFB-7BDD-F021-43D1-C80C1255F8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863" y="5738812"/>
            <a:ext cx="3636962" cy="238125"/>
          </a:xfrm>
        </p:spPr>
        <p:txBody>
          <a:bodyPr lIns="0" tIns="0" rIns="0" bIns="0">
            <a:noAutofit/>
          </a:bodyPr>
          <a:lstStyle>
            <a:lvl1pPr>
              <a:defRPr sz="8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Дата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117206828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круглых фото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3E35C2DC-EF9D-6FB5-1CCC-B86196AAF2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8624" y="1912938"/>
            <a:ext cx="11333163" cy="639762"/>
          </a:xfrm>
        </p:spPr>
        <p:txBody>
          <a:bodyPr lIns="0" tIns="0" rIns="0" bIns="0">
            <a:noAutofit/>
          </a:bodyPr>
          <a:lstStyle>
            <a:lvl1pPr>
              <a:defRPr sz="1600"/>
            </a:lvl1pPr>
          </a:lstStyle>
          <a:p>
            <a:r>
              <a:rPr lang="ru-RU" b="0" dirty="0">
                <a:solidFill>
                  <a:schemeClr val="tx1"/>
                </a:solidFill>
                <a:latin typeface="+mj-lt"/>
              </a:rPr>
              <a:t>Образец подзаголовка</a:t>
            </a:r>
          </a:p>
        </p:txBody>
      </p:sp>
      <p:sp>
        <p:nvSpPr>
          <p:cNvPr id="23" name="Заголовок 22">
            <a:extLst>
              <a:ext uri="{FF2B5EF4-FFF2-40B4-BE49-F238E27FC236}">
                <a16:creationId xmlns:a16="http://schemas.microsoft.com/office/drawing/2014/main" xmlns="" id="{DB340554-965C-3E86-59E2-08E2A062A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514474"/>
            <a:ext cx="11333163" cy="533401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6D9FEEED-5166-3567-7C25-A43D0FFDEF9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8175" y="2647951"/>
            <a:ext cx="2257200" cy="225742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xmlns="" id="{EB10767C-8421-4CEE-FDF0-1D9F503AB1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3863" y="5362575"/>
            <a:ext cx="2676526" cy="106521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Поместите сюда свой текст</a:t>
            </a:r>
          </a:p>
        </p:txBody>
      </p:sp>
      <p:sp>
        <p:nvSpPr>
          <p:cNvPr id="16" name="Текст 17">
            <a:extLst>
              <a:ext uri="{FF2B5EF4-FFF2-40B4-BE49-F238E27FC236}">
                <a16:creationId xmlns:a16="http://schemas.microsoft.com/office/drawing/2014/main" xmlns="" id="{7705652B-4AA4-8C89-FD7F-739D2633E8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8625" y="5008983"/>
            <a:ext cx="2671763" cy="339305"/>
          </a:xfrm>
        </p:spPr>
        <p:txBody>
          <a:bodyPr wrap="square" lIns="0" tIns="72000" rIns="0" bIns="72000" anchor="b" anchorCtr="0">
            <a:spAutoFit/>
          </a:bodyPr>
          <a:lstStyle>
            <a:lvl1pPr algn="ctr">
              <a:defRPr sz="1400" b="1"/>
            </a:lvl1pPr>
          </a:lstStyle>
          <a:p>
            <a:pPr lvl="0"/>
            <a:r>
              <a:rPr lang="ru-RU" dirty="0"/>
              <a:t>Ваш заголовок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91353F67-8E41-91E5-854C-53A243FCAC9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22638" y="5008983"/>
            <a:ext cx="2669008" cy="339305"/>
          </a:xfrm>
        </p:spPr>
        <p:txBody>
          <a:bodyPr wrap="square" lIns="0" tIns="72000" rIns="0" bIns="72000" anchor="b" anchorCtr="0">
            <a:spAutoFit/>
          </a:bodyPr>
          <a:lstStyle>
            <a:lvl1pPr algn="ctr">
              <a:defRPr sz="1400" b="1"/>
            </a:lvl1pPr>
          </a:lstStyle>
          <a:p>
            <a:pPr lvl="0"/>
            <a:r>
              <a:rPr lang="ru-RU" dirty="0"/>
              <a:t>Ваш заголовок</a:t>
            </a:r>
          </a:p>
        </p:txBody>
      </p:sp>
      <p:sp>
        <p:nvSpPr>
          <p:cNvPr id="20" name="Текст 17">
            <a:extLst>
              <a:ext uri="{FF2B5EF4-FFF2-40B4-BE49-F238E27FC236}">
                <a16:creationId xmlns:a16="http://schemas.microsoft.com/office/drawing/2014/main" xmlns="" id="{7D8ADCDD-FC82-D566-7510-46832C0662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03950" y="5011365"/>
            <a:ext cx="2667422" cy="339305"/>
          </a:xfrm>
        </p:spPr>
        <p:txBody>
          <a:bodyPr wrap="square" lIns="0" tIns="72000" rIns="0" bIns="72000" anchor="b" anchorCtr="0">
            <a:spAutoFit/>
          </a:bodyPr>
          <a:lstStyle>
            <a:lvl1pPr algn="ctr">
              <a:defRPr sz="1400" b="1"/>
            </a:lvl1pPr>
          </a:lstStyle>
          <a:p>
            <a:pPr lvl="0"/>
            <a:r>
              <a:rPr lang="ru-RU" dirty="0"/>
              <a:t>Ваш заголовок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B984B5B8-8A0A-C597-E0B8-9AC1FAF243F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17875" y="5353050"/>
            <a:ext cx="2670175" cy="1074738"/>
          </a:xfrm>
        </p:spPr>
        <p:txBody>
          <a:bodyPr lIns="0" tIns="0" rIns="0" bIns="0"/>
          <a:lstStyle>
            <a:lvl1pPr algn="ctr">
              <a:defRPr/>
            </a:lvl1pPr>
          </a:lstStyle>
          <a:p>
            <a:r>
              <a:rPr lang="ru-RU" dirty="0"/>
              <a:t>Поместите сюда свой текст</a:t>
            </a:r>
          </a:p>
        </p:txBody>
      </p:sp>
      <p:sp>
        <p:nvSpPr>
          <p:cNvPr id="26" name="Текст 24">
            <a:extLst>
              <a:ext uri="{FF2B5EF4-FFF2-40B4-BE49-F238E27FC236}">
                <a16:creationId xmlns:a16="http://schemas.microsoft.com/office/drawing/2014/main" xmlns="" id="{AAA7E415-D972-AA56-EEAA-CDE0573380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03950" y="5353050"/>
            <a:ext cx="2668588" cy="1074738"/>
          </a:xfrm>
        </p:spPr>
        <p:txBody>
          <a:bodyPr lIns="0" tIns="0" rIns="0" bIns="0"/>
          <a:lstStyle>
            <a:lvl1pPr algn="ctr">
              <a:defRPr/>
            </a:lvl1pPr>
          </a:lstStyle>
          <a:p>
            <a:r>
              <a:rPr lang="ru-RU" dirty="0"/>
              <a:t>Поместите сюда свой текст</a:t>
            </a:r>
          </a:p>
        </p:txBody>
      </p:sp>
      <p:sp>
        <p:nvSpPr>
          <p:cNvPr id="2" name="Рисунок 4">
            <a:extLst>
              <a:ext uri="{FF2B5EF4-FFF2-40B4-BE49-F238E27FC236}">
                <a16:creationId xmlns:a16="http://schemas.microsoft.com/office/drawing/2014/main" xmlns="" id="{3E6F4F7F-2D2D-1392-5F2E-C34EBA77815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529125" y="2564904"/>
            <a:ext cx="2257200" cy="225742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3" name="Рисунок 4">
            <a:extLst>
              <a:ext uri="{FF2B5EF4-FFF2-40B4-BE49-F238E27FC236}">
                <a16:creationId xmlns:a16="http://schemas.microsoft.com/office/drawing/2014/main" xmlns="" id="{DD12F36E-08D1-D5A6-5F6C-BAFFBBB04EE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412954" y="2564904"/>
            <a:ext cx="2257200" cy="225742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4" name="Текст 17">
            <a:extLst>
              <a:ext uri="{FF2B5EF4-FFF2-40B4-BE49-F238E27FC236}">
                <a16:creationId xmlns:a16="http://schemas.microsoft.com/office/drawing/2014/main" xmlns="" id="{694B1C25-F8E0-935F-9484-3CF6CCE7D91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86850" y="5011365"/>
            <a:ext cx="2667422" cy="339305"/>
          </a:xfrm>
        </p:spPr>
        <p:txBody>
          <a:bodyPr wrap="square" lIns="0" tIns="72000" rIns="0" bIns="72000" anchor="b" anchorCtr="0">
            <a:spAutoFit/>
          </a:bodyPr>
          <a:lstStyle>
            <a:lvl1pPr algn="ctr">
              <a:defRPr sz="1400" b="1"/>
            </a:lvl1pPr>
          </a:lstStyle>
          <a:p>
            <a:pPr lvl="0"/>
            <a:r>
              <a:rPr lang="ru-RU" dirty="0"/>
              <a:t>Ваш заголовок</a:t>
            </a:r>
          </a:p>
        </p:txBody>
      </p:sp>
      <p:sp>
        <p:nvSpPr>
          <p:cNvPr id="6" name="Текст 24">
            <a:extLst>
              <a:ext uri="{FF2B5EF4-FFF2-40B4-BE49-F238E27FC236}">
                <a16:creationId xmlns:a16="http://schemas.microsoft.com/office/drawing/2014/main" xmlns="" id="{EE11C0B3-4009-15AE-964E-F779BCC900C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86850" y="5353050"/>
            <a:ext cx="2668588" cy="1074738"/>
          </a:xfrm>
        </p:spPr>
        <p:txBody>
          <a:bodyPr lIns="0" tIns="0" rIns="0" bIns="0"/>
          <a:lstStyle>
            <a:lvl1pPr algn="ctr">
              <a:defRPr/>
            </a:lvl1pPr>
          </a:lstStyle>
          <a:p>
            <a:r>
              <a:rPr lang="ru-RU" dirty="0"/>
              <a:t>Поместите сюда свой текст</a:t>
            </a:r>
          </a:p>
        </p:txBody>
      </p:sp>
      <p:sp>
        <p:nvSpPr>
          <p:cNvPr id="7" name="Рисунок 4">
            <a:extLst>
              <a:ext uri="{FF2B5EF4-FFF2-40B4-BE49-F238E27FC236}">
                <a16:creationId xmlns:a16="http://schemas.microsoft.com/office/drawing/2014/main" xmlns="" id="{D4B41DEF-3FEF-8CC5-0E2A-A7943E83923F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9318079" y="2564904"/>
            <a:ext cx="2257200" cy="225742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483469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3E35C2DC-EF9D-6FB5-1CCC-B86196AAF2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8624" y="1912938"/>
            <a:ext cx="11333163" cy="639762"/>
          </a:xfrm>
        </p:spPr>
        <p:txBody>
          <a:bodyPr lIns="0" tIns="0" rIns="0" bIns="0">
            <a:noAutofit/>
          </a:bodyPr>
          <a:lstStyle>
            <a:lvl1pPr>
              <a:defRPr sz="1600"/>
            </a:lvl1pPr>
          </a:lstStyle>
          <a:p>
            <a:r>
              <a:rPr lang="ru-RU" b="0" dirty="0">
                <a:solidFill>
                  <a:schemeClr val="tx1"/>
                </a:solidFill>
                <a:latin typeface="+mj-lt"/>
              </a:rPr>
              <a:t>Образец подзаголовка</a:t>
            </a:r>
          </a:p>
        </p:txBody>
      </p:sp>
      <p:sp>
        <p:nvSpPr>
          <p:cNvPr id="23" name="Заголовок 22">
            <a:extLst>
              <a:ext uri="{FF2B5EF4-FFF2-40B4-BE49-F238E27FC236}">
                <a16:creationId xmlns:a16="http://schemas.microsoft.com/office/drawing/2014/main" xmlns="" id="{DB340554-965C-3E86-59E2-08E2A062A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514474"/>
            <a:ext cx="11333163" cy="533401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xmlns="" id="{EB10767C-8421-4CEE-FDF0-1D9F503AB1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3862" y="2914343"/>
            <a:ext cx="3636963" cy="351344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Поместите сюда свой текст</a:t>
            </a:r>
          </a:p>
        </p:txBody>
      </p:sp>
      <p:sp>
        <p:nvSpPr>
          <p:cNvPr id="16" name="Текст 17">
            <a:extLst>
              <a:ext uri="{FF2B5EF4-FFF2-40B4-BE49-F238E27FC236}">
                <a16:creationId xmlns:a16="http://schemas.microsoft.com/office/drawing/2014/main" xmlns="" id="{7705652B-4AA4-8C89-FD7F-739D2633E8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8625" y="2560751"/>
            <a:ext cx="3632200" cy="339305"/>
          </a:xfrm>
        </p:spPr>
        <p:txBody>
          <a:bodyPr lIns="0" tIns="72000" rIns="0" bIns="72000" anchor="b" anchorCtr="0">
            <a:spAutoFit/>
          </a:bodyPr>
          <a:lstStyle>
            <a:lvl1pPr algn="l">
              <a:defRPr sz="1400" b="1"/>
            </a:lvl1pPr>
          </a:lstStyle>
          <a:p>
            <a:pPr lvl="0"/>
            <a:r>
              <a:rPr lang="ru-RU" dirty="0"/>
              <a:t>Ваш заголовок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91353F67-8E41-91E5-854C-53A243FCAC9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81488" y="2560751"/>
            <a:ext cx="3632200" cy="339305"/>
          </a:xfrm>
        </p:spPr>
        <p:txBody>
          <a:bodyPr lIns="0" tIns="72000" rIns="0" bIns="72000" anchor="b" anchorCtr="0">
            <a:spAutoFit/>
          </a:bodyPr>
          <a:lstStyle>
            <a:lvl1pPr algn="l">
              <a:defRPr sz="1400" b="1"/>
            </a:lvl1pPr>
          </a:lstStyle>
          <a:p>
            <a:pPr lvl="0"/>
            <a:r>
              <a:rPr lang="ru-RU" dirty="0"/>
              <a:t>Ваш заголовок</a:t>
            </a:r>
          </a:p>
        </p:txBody>
      </p:sp>
      <p:sp>
        <p:nvSpPr>
          <p:cNvPr id="20" name="Текст 17">
            <a:extLst>
              <a:ext uri="{FF2B5EF4-FFF2-40B4-BE49-F238E27FC236}">
                <a16:creationId xmlns:a16="http://schemas.microsoft.com/office/drawing/2014/main" xmlns="" id="{7D8ADCDD-FC82-D566-7510-46832C0662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24825" y="2563133"/>
            <a:ext cx="3632200" cy="339305"/>
          </a:xfrm>
        </p:spPr>
        <p:txBody>
          <a:bodyPr lIns="0" tIns="72000" rIns="0" bIns="72000" anchor="b" anchorCtr="0">
            <a:spAutoFit/>
          </a:bodyPr>
          <a:lstStyle>
            <a:lvl1pPr algn="l">
              <a:defRPr sz="1400" b="1"/>
            </a:lvl1pPr>
          </a:lstStyle>
          <a:p>
            <a:pPr lvl="0"/>
            <a:r>
              <a:rPr lang="ru-RU" dirty="0"/>
              <a:t>Ваш заголовок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B984B5B8-8A0A-C597-E0B8-9AC1FAF243F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276725" y="2904818"/>
            <a:ext cx="3633788" cy="3522970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ru-RU" dirty="0"/>
              <a:t>Поместите сюда свой текст</a:t>
            </a:r>
          </a:p>
        </p:txBody>
      </p:sp>
      <p:sp>
        <p:nvSpPr>
          <p:cNvPr id="26" name="Текст 24">
            <a:extLst>
              <a:ext uri="{FF2B5EF4-FFF2-40B4-BE49-F238E27FC236}">
                <a16:creationId xmlns:a16="http://schemas.microsoft.com/office/drawing/2014/main" xmlns="" id="{AAA7E415-D972-AA56-EEAA-CDE0573380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24825" y="2904818"/>
            <a:ext cx="3633788" cy="3522970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ru-RU" dirty="0"/>
              <a:t>Поместите сюда свой текст</a:t>
            </a:r>
          </a:p>
        </p:txBody>
      </p:sp>
    </p:spTree>
    <p:extLst>
      <p:ext uri="{BB962C8B-B14F-4D97-AF65-F5344CB8AC3E}">
        <p14:creationId xmlns:p14="http://schemas.microsoft.com/office/powerpoint/2010/main" xmlns="" val="2984256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BD8237-444B-4912-8971-5575F5F86C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85938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607FEC0-5C34-549A-E1B9-A8DB46813400}"/>
              </a:ext>
            </a:extLst>
          </p:cNvPr>
          <p:cNvSpPr/>
          <p:nvPr userDrawn="1"/>
        </p:nvSpPr>
        <p:spPr>
          <a:xfrm>
            <a:off x="428625" y="1377949"/>
            <a:ext cx="3848100" cy="50498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xmlns="" id="{6DC07580-5D26-ADF1-F54C-BE5DD3678540}"/>
              </a:ext>
            </a:extLst>
          </p:cNvPr>
          <p:cNvSpPr/>
          <p:nvPr userDrawn="1"/>
        </p:nvSpPr>
        <p:spPr>
          <a:xfrm>
            <a:off x="11014075" y="428625"/>
            <a:ext cx="0" cy="594360"/>
          </a:xfrm>
          <a:custGeom>
            <a:avLst/>
            <a:gdLst/>
            <a:ahLst/>
            <a:cxnLst/>
            <a:rect l="l" t="t" r="r" b="b"/>
            <a:pathLst>
              <a:path h="594360">
                <a:moveTo>
                  <a:pt x="0" y="0"/>
                </a:moveTo>
                <a:lnTo>
                  <a:pt x="0" y="594004"/>
                </a:lnTo>
              </a:path>
            </a:pathLst>
          </a:custGeom>
          <a:ln w="12700"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20A16ED-4094-D10B-583D-436887A9A2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625" y="428625"/>
            <a:ext cx="1969179" cy="621846"/>
          </a:xfrm>
          <a:prstGeom prst="rect">
            <a:avLst/>
          </a:prstGeom>
        </p:spPr>
      </p:pic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28132565-A93B-2CF1-3913-86F53F3247CF}"/>
              </a:ext>
            </a:extLst>
          </p:cNvPr>
          <p:cNvSpPr txBox="1"/>
          <p:nvPr userDrawn="1"/>
        </p:nvSpPr>
        <p:spPr>
          <a:xfrm>
            <a:off x="11014075" y="430530"/>
            <a:ext cx="747713" cy="602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1055"/>
              </a:lnSpc>
              <a:spcBef>
                <a:spcPts val="100"/>
              </a:spcBef>
            </a:pPr>
            <a:r>
              <a:rPr sz="1000" spc="-5" dirty="0">
                <a:solidFill>
                  <a:schemeClr val="bg2"/>
                </a:solidFill>
                <a:latin typeface="Inter"/>
                <a:cs typeface="Inter"/>
              </a:rPr>
              <a:t>слайд</a:t>
            </a:r>
            <a:endParaRPr sz="1000" dirty="0">
              <a:solidFill>
                <a:schemeClr val="bg2"/>
              </a:solidFill>
              <a:latin typeface="Inter"/>
              <a:cs typeface="Inter"/>
            </a:endParaRPr>
          </a:p>
          <a:p>
            <a:pPr marL="80010" algn="ctr">
              <a:lnSpc>
                <a:spcPts val="3454"/>
              </a:lnSpc>
            </a:pPr>
            <a:fld id="{DC4F1F86-CA6E-49B5-B5B8-DC7CB1EC0017}" type="slidenum">
              <a:rPr lang="ru-RU" sz="3000" smtClean="0">
                <a:solidFill>
                  <a:schemeClr val="bg2"/>
                </a:solidFill>
              </a:rPr>
              <a:pPr marL="80010" algn="ctr">
                <a:lnSpc>
                  <a:spcPts val="3454"/>
                </a:lnSpc>
              </a:pPr>
              <a:t>‹#›</a:t>
            </a:fld>
            <a:endParaRPr sz="3000" dirty="0">
              <a:solidFill>
                <a:schemeClr val="bg2"/>
              </a:solidFill>
              <a:latin typeface="Inter"/>
              <a:cs typeface="Inter"/>
            </a:endParaRP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E0BF842B-85AC-0B6D-3E7E-6A10293B05C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76725" y="1377950"/>
            <a:ext cx="7485063" cy="50498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Иллюстрация/фото для раздела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6A7A92CD-0E97-4B7F-59F7-29E6EE5B41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8624" y="2152651"/>
            <a:ext cx="3848101" cy="4275138"/>
          </a:xfrm>
        </p:spPr>
        <p:txBody>
          <a:bodyPr lIns="216000" tIns="216000" rIns="216000" bIns="21600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238F692E-3625-5E3C-E84B-6EF8EFDB21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8625" y="1530350"/>
            <a:ext cx="3848100" cy="622300"/>
          </a:xfrm>
        </p:spPr>
        <p:txBody>
          <a:bodyPr lIns="216000" tIns="216000" rIns="216000" bIns="216000">
            <a:normAutofit/>
          </a:bodyPr>
          <a:lstStyle>
            <a:lvl1pPr>
              <a:defRPr sz="1800" b="1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РАЗДЕЛ </a:t>
            </a:r>
            <a:r>
              <a:rPr lang="en-US" dirty="0"/>
              <a:t>XX</a:t>
            </a:r>
            <a:endParaRPr lang="ru-RU" dirty="0"/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0B460816-6873-2489-7631-836657DDB934}"/>
              </a:ext>
            </a:extLst>
          </p:cNvPr>
          <p:cNvCxnSpPr/>
          <p:nvPr userDrawn="1"/>
        </p:nvCxnSpPr>
        <p:spPr>
          <a:xfrm>
            <a:off x="660400" y="2152650"/>
            <a:ext cx="2190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5185608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2">
            <a:extLst>
              <a:ext uri="{FF2B5EF4-FFF2-40B4-BE49-F238E27FC236}">
                <a16:creationId xmlns:a16="http://schemas.microsoft.com/office/drawing/2014/main" xmlns="" id="{5609E10F-92AF-93C2-2443-8F5ACC09A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514474"/>
            <a:ext cx="11333163" cy="533401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24493515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+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005D942-E1C3-35FF-1512-7E9F8A38229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4824" y="2619375"/>
            <a:ext cx="3636963" cy="380841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Поместите сюда свой текст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825E1DE-1D8B-C991-03B5-266F93FB887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8625" y="2647950"/>
            <a:ext cx="7481888" cy="377983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endParaRPr lang="ru-RU" dirty="0"/>
          </a:p>
        </p:txBody>
      </p:sp>
      <p:sp>
        <p:nvSpPr>
          <p:cNvPr id="6" name="Текст 11">
            <a:extLst>
              <a:ext uri="{FF2B5EF4-FFF2-40B4-BE49-F238E27FC236}">
                <a16:creationId xmlns:a16="http://schemas.microsoft.com/office/drawing/2014/main" xmlns="" id="{2708E292-54F7-DA46-53D5-110910DF41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8624" y="1912938"/>
            <a:ext cx="11333163" cy="639762"/>
          </a:xfrm>
        </p:spPr>
        <p:txBody>
          <a:bodyPr lIns="0" tIns="0" rIns="0" bIns="0">
            <a:noAutofit/>
          </a:bodyPr>
          <a:lstStyle>
            <a:lvl1pPr>
              <a:defRPr sz="1600"/>
            </a:lvl1pPr>
          </a:lstStyle>
          <a:p>
            <a:r>
              <a:rPr lang="ru-RU" b="0" dirty="0">
                <a:solidFill>
                  <a:schemeClr val="tx1"/>
                </a:solidFill>
                <a:latin typeface="+mj-lt"/>
              </a:rPr>
              <a:t>Образец подзаголовка</a:t>
            </a:r>
          </a:p>
        </p:txBody>
      </p:sp>
      <p:sp>
        <p:nvSpPr>
          <p:cNvPr id="8" name="Заголовок 22">
            <a:extLst>
              <a:ext uri="{FF2B5EF4-FFF2-40B4-BE49-F238E27FC236}">
                <a16:creationId xmlns:a16="http://schemas.microsoft.com/office/drawing/2014/main" xmlns="" id="{35F270BB-89A4-2C92-B3B4-084C3DC03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514474"/>
            <a:ext cx="11333163" cy="533401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80654968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+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005D942-E1C3-35FF-1512-7E9F8A38229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4824" y="2619375"/>
            <a:ext cx="3636963" cy="380841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Поместите сюда свой текст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825E1DE-1D8B-C991-03B5-266F93FB887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8625" y="2647950"/>
            <a:ext cx="3632200" cy="377983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endParaRPr lang="ru-RU" dirty="0"/>
          </a:p>
        </p:txBody>
      </p:sp>
      <p:sp>
        <p:nvSpPr>
          <p:cNvPr id="6" name="Текст 11">
            <a:extLst>
              <a:ext uri="{FF2B5EF4-FFF2-40B4-BE49-F238E27FC236}">
                <a16:creationId xmlns:a16="http://schemas.microsoft.com/office/drawing/2014/main" xmlns="" id="{2708E292-54F7-DA46-53D5-110910DF41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8624" y="1912938"/>
            <a:ext cx="11333163" cy="639762"/>
          </a:xfrm>
        </p:spPr>
        <p:txBody>
          <a:bodyPr lIns="0" tIns="0" rIns="0" bIns="0">
            <a:noAutofit/>
          </a:bodyPr>
          <a:lstStyle>
            <a:lvl1pPr>
              <a:defRPr sz="1600"/>
            </a:lvl1pPr>
          </a:lstStyle>
          <a:p>
            <a:r>
              <a:rPr lang="ru-RU" b="0" dirty="0">
                <a:solidFill>
                  <a:schemeClr val="tx1"/>
                </a:solidFill>
                <a:latin typeface="+mj-lt"/>
              </a:rPr>
              <a:t>Образец подзаголовка</a:t>
            </a:r>
          </a:p>
        </p:txBody>
      </p:sp>
      <p:sp>
        <p:nvSpPr>
          <p:cNvPr id="8" name="Заголовок 22">
            <a:extLst>
              <a:ext uri="{FF2B5EF4-FFF2-40B4-BE49-F238E27FC236}">
                <a16:creationId xmlns:a16="http://schemas.microsoft.com/office/drawing/2014/main" xmlns="" id="{35F270BB-89A4-2C92-B3B4-084C3DC03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514474"/>
            <a:ext cx="11333163" cy="533401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Объект 3">
            <a:extLst>
              <a:ext uri="{FF2B5EF4-FFF2-40B4-BE49-F238E27FC236}">
                <a16:creationId xmlns:a16="http://schemas.microsoft.com/office/drawing/2014/main" xmlns="" id="{218ED0B3-6ED4-31C6-79B3-F436A385E05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76725" y="2647950"/>
            <a:ext cx="3632200" cy="377983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4877374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+текст с нумерац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005D942-E1C3-35FF-1512-7E9F8A38229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4824" y="3429000"/>
            <a:ext cx="3636963" cy="299878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Поместите сюда свой текст</a:t>
            </a:r>
          </a:p>
        </p:txBody>
      </p:sp>
      <p:sp>
        <p:nvSpPr>
          <p:cNvPr id="8" name="object 24">
            <a:extLst>
              <a:ext uri="{FF2B5EF4-FFF2-40B4-BE49-F238E27FC236}">
                <a16:creationId xmlns:a16="http://schemas.microsoft.com/office/drawing/2014/main" xmlns="" id="{9B2D5CEA-2973-CCCE-81EF-58DCB6C3BF3A}"/>
              </a:ext>
            </a:extLst>
          </p:cNvPr>
          <p:cNvSpPr/>
          <p:nvPr userDrawn="1"/>
        </p:nvSpPr>
        <p:spPr>
          <a:xfrm>
            <a:off x="8817916" y="2751125"/>
            <a:ext cx="45719" cy="318305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7997"/>
                </a:lnTo>
              </a:path>
            </a:pathLst>
          </a:custGeom>
          <a:ln w="25400">
            <a:solidFill>
              <a:srgbClr val="A7B6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5">
            <a:extLst>
              <a:ext uri="{FF2B5EF4-FFF2-40B4-BE49-F238E27FC236}">
                <a16:creationId xmlns:a16="http://schemas.microsoft.com/office/drawing/2014/main" xmlns="" id="{E8671979-6D82-3F29-A9A2-ABB3DCFDFC05}"/>
              </a:ext>
            </a:extLst>
          </p:cNvPr>
          <p:cNvSpPr/>
          <p:nvPr userDrawn="1"/>
        </p:nvSpPr>
        <p:spPr>
          <a:xfrm>
            <a:off x="8128079" y="3232150"/>
            <a:ext cx="3632200" cy="0"/>
          </a:xfrm>
          <a:custGeom>
            <a:avLst/>
            <a:gdLst/>
            <a:ahLst/>
            <a:cxnLst/>
            <a:rect l="l" t="t" r="r" b="b"/>
            <a:pathLst>
              <a:path w="3632200">
                <a:moveTo>
                  <a:pt x="0" y="0"/>
                </a:moveTo>
                <a:lnTo>
                  <a:pt x="3632034" y="0"/>
                </a:lnTo>
              </a:path>
            </a:pathLst>
          </a:custGeom>
          <a:ln w="25400">
            <a:solidFill>
              <a:srgbClr val="A7B6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3E35C2DC-EF9D-6FB5-1CCC-B86196AAF2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8624" y="1912938"/>
            <a:ext cx="11333163" cy="639762"/>
          </a:xfrm>
        </p:spPr>
        <p:txBody>
          <a:bodyPr lIns="0" tIns="0" rIns="0" bIns="0">
            <a:noAutofit/>
          </a:bodyPr>
          <a:lstStyle>
            <a:lvl1pPr>
              <a:defRPr sz="1600"/>
            </a:lvl1pPr>
          </a:lstStyle>
          <a:p>
            <a:r>
              <a:rPr lang="ru-RU" b="0" dirty="0">
                <a:solidFill>
                  <a:schemeClr val="tx1"/>
                </a:solidFill>
                <a:latin typeface="+mj-lt"/>
              </a:rPr>
              <a:t>Образец подзаголовка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D82471DD-5463-514F-385D-CCA3199D73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24825" y="2659380"/>
            <a:ext cx="879475" cy="564198"/>
          </a:xfrm>
        </p:spPr>
        <p:txBody>
          <a:bodyPr lIns="0" tIns="0" rIns="0" bIns="0" anchor="ctr" anchorCtr="0">
            <a:normAutofit/>
          </a:bodyPr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6FCF4DD7-34B1-2194-E97F-326A452F14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5888" y="2659856"/>
            <a:ext cx="2755899" cy="564357"/>
          </a:xfrm>
        </p:spPr>
        <p:txBody>
          <a:bodyPr lIns="0" tIns="0" rIns="0" bIns="0" anchor="ctr" anchorCtr="0">
            <a:noAutofit/>
          </a:bodyPr>
          <a:lstStyle>
            <a:lvl1pPr>
              <a:defRPr sz="1400" b="1"/>
            </a:lvl1pPr>
          </a:lstStyle>
          <a:p>
            <a:pPr lvl="0"/>
            <a:r>
              <a:rPr lang="ru-RU" dirty="0"/>
              <a:t>Ваш заголовок</a:t>
            </a:r>
          </a:p>
        </p:txBody>
      </p:sp>
      <p:sp>
        <p:nvSpPr>
          <p:cNvPr id="23" name="Заголовок 22">
            <a:extLst>
              <a:ext uri="{FF2B5EF4-FFF2-40B4-BE49-F238E27FC236}">
                <a16:creationId xmlns:a16="http://schemas.microsoft.com/office/drawing/2014/main" xmlns="" id="{DB340554-965C-3E86-59E2-08E2A062A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514474"/>
            <a:ext cx="11333163" cy="533401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7" name="Объект 26">
            <a:extLst>
              <a:ext uri="{FF2B5EF4-FFF2-40B4-BE49-F238E27FC236}">
                <a16:creationId xmlns:a16="http://schemas.microsoft.com/office/drawing/2014/main" xmlns="" id="{D43E8FDA-33CB-1164-5B1C-2839BF4231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8625" y="2647951"/>
            <a:ext cx="7481888" cy="377983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782517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+текст с нумерацией+циф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005D942-E1C3-35FF-1512-7E9F8A38229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4825" y="3805193"/>
            <a:ext cx="1712914" cy="98404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Вставьте текст поясняющий цифру</a:t>
            </a:r>
          </a:p>
        </p:txBody>
      </p:sp>
      <p:sp>
        <p:nvSpPr>
          <p:cNvPr id="8" name="object 24">
            <a:extLst>
              <a:ext uri="{FF2B5EF4-FFF2-40B4-BE49-F238E27FC236}">
                <a16:creationId xmlns:a16="http://schemas.microsoft.com/office/drawing/2014/main" xmlns="" id="{9B2D5CEA-2973-CCCE-81EF-58DCB6C3BF3A}"/>
              </a:ext>
            </a:extLst>
          </p:cNvPr>
          <p:cNvSpPr/>
          <p:nvPr userDrawn="1"/>
        </p:nvSpPr>
        <p:spPr>
          <a:xfrm>
            <a:off x="8817916" y="2751125"/>
            <a:ext cx="45719" cy="318305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7997"/>
                </a:lnTo>
              </a:path>
            </a:pathLst>
          </a:custGeom>
          <a:ln w="25400">
            <a:solidFill>
              <a:srgbClr val="A7B6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5">
            <a:extLst>
              <a:ext uri="{FF2B5EF4-FFF2-40B4-BE49-F238E27FC236}">
                <a16:creationId xmlns:a16="http://schemas.microsoft.com/office/drawing/2014/main" xmlns="" id="{E8671979-6D82-3F29-A9A2-ABB3DCFDFC05}"/>
              </a:ext>
            </a:extLst>
          </p:cNvPr>
          <p:cNvSpPr/>
          <p:nvPr userDrawn="1"/>
        </p:nvSpPr>
        <p:spPr>
          <a:xfrm>
            <a:off x="8128079" y="3232150"/>
            <a:ext cx="3632200" cy="0"/>
          </a:xfrm>
          <a:custGeom>
            <a:avLst/>
            <a:gdLst/>
            <a:ahLst/>
            <a:cxnLst/>
            <a:rect l="l" t="t" r="r" b="b"/>
            <a:pathLst>
              <a:path w="3632200">
                <a:moveTo>
                  <a:pt x="0" y="0"/>
                </a:moveTo>
                <a:lnTo>
                  <a:pt x="3632034" y="0"/>
                </a:lnTo>
              </a:path>
            </a:pathLst>
          </a:custGeom>
          <a:ln w="25400">
            <a:solidFill>
              <a:srgbClr val="A7B6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3E35C2DC-EF9D-6FB5-1CCC-B86196AAF2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8624" y="1912938"/>
            <a:ext cx="11333163" cy="639762"/>
          </a:xfrm>
        </p:spPr>
        <p:txBody>
          <a:bodyPr lIns="0" tIns="0" rIns="0" bIns="0">
            <a:noAutofit/>
          </a:bodyPr>
          <a:lstStyle>
            <a:lvl1pPr>
              <a:defRPr sz="1600"/>
            </a:lvl1pPr>
          </a:lstStyle>
          <a:p>
            <a:r>
              <a:rPr lang="ru-RU" b="0" dirty="0">
                <a:solidFill>
                  <a:schemeClr val="tx1"/>
                </a:solidFill>
                <a:latin typeface="+mj-lt"/>
              </a:rPr>
              <a:t>Образец подзаголовка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D82471DD-5463-514F-385D-CCA3199D73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24825" y="2659380"/>
            <a:ext cx="879475" cy="564198"/>
          </a:xfrm>
        </p:spPr>
        <p:txBody>
          <a:bodyPr lIns="0" tIns="0" rIns="0" bIns="0" anchor="ctr" anchorCtr="0">
            <a:normAutofit/>
          </a:bodyPr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6FCF4DD7-34B1-2194-E97F-326A452F14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5888" y="2659856"/>
            <a:ext cx="2755899" cy="564357"/>
          </a:xfrm>
        </p:spPr>
        <p:txBody>
          <a:bodyPr lIns="0" tIns="0" rIns="0" bIns="0" anchor="ctr" anchorCtr="0">
            <a:noAutofit/>
          </a:bodyPr>
          <a:lstStyle>
            <a:lvl1pPr>
              <a:defRPr sz="1400" b="1"/>
            </a:lvl1pPr>
          </a:lstStyle>
          <a:p>
            <a:pPr lvl="0"/>
            <a:r>
              <a:rPr lang="ru-RU" dirty="0"/>
              <a:t>Ваш заголовок</a:t>
            </a:r>
          </a:p>
        </p:txBody>
      </p:sp>
      <p:sp>
        <p:nvSpPr>
          <p:cNvPr id="23" name="Заголовок 22">
            <a:extLst>
              <a:ext uri="{FF2B5EF4-FFF2-40B4-BE49-F238E27FC236}">
                <a16:creationId xmlns:a16="http://schemas.microsoft.com/office/drawing/2014/main" xmlns="" id="{DB340554-965C-3E86-59E2-08E2A062A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514474"/>
            <a:ext cx="11333163" cy="533401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7" name="Объект 26">
            <a:extLst>
              <a:ext uri="{FF2B5EF4-FFF2-40B4-BE49-F238E27FC236}">
                <a16:creationId xmlns:a16="http://schemas.microsoft.com/office/drawing/2014/main" xmlns="" id="{D43E8FDA-33CB-1164-5B1C-2839BF4231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8625" y="2647951"/>
            <a:ext cx="7481888" cy="377983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C17DEC5-1439-FD44-3FC7-AC8CC70B26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4825" y="3442711"/>
            <a:ext cx="1712913" cy="360099"/>
          </a:xfrm>
        </p:spPr>
        <p:txBody>
          <a:bodyPr lIns="0" tIns="0" rIns="0" bIns="0" anchor="b" anchorCtr="0">
            <a:spAutoFit/>
          </a:bodyPr>
          <a:lstStyle>
            <a:lvl1pPr>
              <a:defRPr sz="26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ЦИФРА</a:t>
            </a:r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xmlns="" id="{724778EA-D2F4-DDE9-2290-6A7219A6B2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053639" y="3442711"/>
            <a:ext cx="1708150" cy="360099"/>
          </a:xfrm>
        </p:spPr>
        <p:txBody>
          <a:bodyPr wrap="square" lIns="0" tIns="0" rIns="0" bIns="0" anchor="b" anchorCtr="0">
            <a:spAutoFit/>
          </a:bodyPr>
          <a:lstStyle>
            <a:lvl1pPr>
              <a:defRPr sz="26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ЦИФРА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2E9F5B46-78A6-6329-223E-8BE95148A6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53638" y="3808158"/>
            <a:ext cx="1708150" cy="971550"/>
          </a:xfrm>
        </p:spPr>
        <p:txBody>
          <a:bodyPr lIns="0" tIns="0" rIns="0" bIns="0">
            <a:normAutofit/>
          </a:bodyPr>
          <a:lstStyle>
            <a:lvl1pPr>
              <a:defRPr sz="1000"/>
            </a:lvl1pPr>
          </a:lstStyle>
          <a:p>
            <a:pPr lvl="0"/>
            <a:r>
              <a:rPr lang="ru-RU" dirty="0"/>
              <a:t>Вставьте текст поясняющий цифру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xmlns="" id="{61099B6C-8E7C-6CCA-C8CA-63EF28242F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4825" y="5104929"/>
            <a:ext cx="1712913" cy="360099"/>
          </a:xfrm>
        </p:spPr>
        <p:txBody>
          <a:bodyPr lIns="0" tIns="0" rIns="0" bIns="0" anchor="b" anchorCtr="0">
            <a:spAutoFit/>
          </a:bodyPr>
          <a:lstStyle>
            <a:lvl1pPr>
              <a:defRPr sz="26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ЦИФРА</a:t>
            </a:r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xmlns="" id="{9375DEB7-CF88-11F8-FE59-33A069F566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53639" y="5104929"/>
            <a:ext cx="1708150" cy="360099"/>
          </a:xfrm>
        </p:spPr>
        <p:txBody>
          <a:bodyPr wrap="square" lIns="0" tIns="0" rIns="0" bIns="0" anchor="b" anchorCtr="0">
            <a:spAutoFit/>
          </a:bodyPr>
          <a:lstStyle>
            <a:lvl1pPr>
              <a:defRPr sz="26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ЦИФРА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xmlns="" id="{8D4EFAEB-5079-474B-83AA-5B57670244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53638" y="5470376"/>
            <a:ext cx="1708150" cy="957412"/>
          </a:xfrm>
        </p:spPr>
        <p:txBody>
          <a:bodyPr lIns="0" tIns="0" rIns="0" bIns="0">
            <a:normAutofit/>
          </a:bodyPr>
          <a:lstStyle>
            <a:lvl1pPr>
              <a:defRPr sz="1000"/>
            </a:lvl1pPr>
          </a:lstStyle>
          <a:p>
            <a:pPr lvl="0"/>
            <a:r>
              <a:rPr lang="ru-RU" dirty="0"/>
              <a:t>Вставьте текст поясняющий цифру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xmlns="" id="{B0ED6B33-4DB9-66AC-19CF-EAFC15DD58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9588" y="5469582"/>
            <a:ext cx="1708150" cy="958205"/>
          </a:xfrm>
        </p:spPr>
        <p:txBody>
          <a:bodyPr lIns="0" tIns="0" rIns="0" bIns="0">
            <a:normAutofit/>
          </a:bodyPr>
          <a:lstStyle>
            <a:lvl1pPr>
              <a:defRPr sz="1000"/>
            </a:lvl1pPr>
          </a:lstStyle>
          <a:p>
            <a:pPr lvl="0"/>
            <a:r>
              <a:rPr lang="ru-RU" dirty="0"/>
              <a:t>Вставьте текст поясняющий цифру</a:t>
            </a:r>
          </a:p>
        </p:txBody>
      </p:sp>
    </p:spTree>
    <p:extLst>
      <p:ext uri="{BB962C8B-B14F-4D97-AF65-F5344CB8AC3E}">
        <p14:creationId xmlns:p14="http://schemas.microsoft.com/office/powerpoint/2010/main" xmlns="" val="214719978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прямоугольных фото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3E35C2DC-EF9D-6FB5-1CCC-B86196AAF2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8624" y="1912938"/>
            <a:ext cx="11333163" cy="639762"/>
          </a:xfrm>
        </p:spPr>
        <p:txBody>
          <a:bodyPr lIns="0" tIns="0" rIns="0" bIns="0">
            <a:noAutofit/>
          </a:bodyPr>
          <a:lstStyle>
            <a:lvl1pPr>
              <a:defRPr sz="1600"/>
            </a:lvl1pPr>
          </a:lstStyle>
          <a:p>
            <a:r>
              <a:rPr lang="ru-RU" b="0" dirty="0">
                <a:solidFill>
                  <a:schemeClr val="tx1"/>
                </a:solidFill>
                <a:latin typeface="+mj-lt"/>
              </a:rPr>
              <a:t>Образец подзаголовка</a:t>
            </a:r>
          </a:p>
        </p:txBody>
      </p:sp>
      <p:sp>
        <p:nvSpPr>
          <p:cNvPr id="23" name="Заголовок 22">
            <a:extLst>
              <a:ext uri="{FF2B5EF4-FFF2-40B4-BE49-F238E27FC236}">
                <a16:creationId xmlns:a16="http://schemas.microsoft.com/office/drawing/2014/main" xmlns="" id="{DB340554-965C-3E86-59E2-08E2A062A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514474"/>
            <a:ext cx="11333163" cy="533401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6D9FEEED-5166-3567-7C25-A43D0FFDEF9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8625" y="2600326"/>
            <a:ext cx="3632200" cy="225742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13" name="Рисунок 4">
            <a:extLst>
              <a:ext uri="{FF2B5EF4-FFF2-40B4-BE49-F238E27FC236}">
                <a16:creationId xmlns:a16="http://schemas.microsoft.com/office/drawing/2014/main" xmlns="" id="{B1DCF2A3-8265-1F35-43B7-C764802DE02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276725" y="2600326"/>
            <a:ext cx="3632200" cy="225742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22" name="Рисунок 4">
            <a:extLst>
              <a:ext uri="{FF2B5EF4-FFF2-40B4-BE49-F238E27FC236}">
                <a16:creationId xmlns:a16="http://schemas.microsoft.com/office/drawing/2014/main" xmlns="" id="{C9F94830-6191-70C6-FC8B-AE2F04448B0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124825" y="2600326"/>
            <a:ext cx="3632200" cy="225742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xmlns="" id="{EB10767C-8421-4CEE-FDF0-1D9F503AB1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3862" y="5362575"/>
            <a:ext cx="3636963" cy="106521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Поместите сюда свой текст</a:t>
            </a:r>
          </a:p>
        </p:txBody>
      </p:sp>
      <p:sp>
        <p:nvSpPr>
          <p:cNvPr id="16" name="Текст 17">
            <a:extLst>
              <a:ext uri="{FF2B5EF4-FFF2-40B4-BE49-F238E27FC236}">
                <a16:creationId xmlns:a16="http://schemas.microsoft.com/office/drawing/2014/main" xmlns="" id="{7705652B-4AA4-8C89-FD7F-739D2633E8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8625" y="5008983"/>
            <a:ext cx="3632200" cy="339305"/>
          </a:xfrm>
        </p:spPr>
        <p:txBody>
          <a:bodyPr lIns="0" tIns="72000" rIns="0" bIns="72000" anchor="b" anchorCtr="0">
            <a:spAutoFit/>
          </a:bodyPr>
          <a:lstStyle>
            <a:lvl1pPr>
              <a:defRPr sz="1400" b="1"/>
            </a:lvl1pPr>
          </a:lstStyle>
          <a:p>
            <a:pPr lvl="0"/>
            <a:r>
              <a:rPr lang="ru-RU" dirty="0"/>
              <a:t>Ваш заголовок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91353F67-8E41-91E5-854C-53A243FCAC9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81488" y="5008983"/>
            <a:ext cx="3632200" cy="339305"/>
          </a:xfrm>
        </p:spPr>
        <p:txBody>
          <a:bodyPr lIns="0" tIns="72000" rIns="0" bIns="72000" anchor="b" anchorCtr="0">
            <a:spAutoFit/>
          </a:bodyPr>
          <a:lstStyle>
            <a:lvl1pPr>
              <a:defRPr sz="1400" b="1"/>
            </a:lvl1pPr>
          </a:lstStyle>
          <a:p>
            <a:pPr lvl="0"/>
            <a:r>
              <a:rPr lang="ru-RU" dirty="0"/>
              <a:t>Ваш заголовок</a:t>
            </a:r>
          </a:p>
        </p:txBody>
      </p:sp>
      <p:sp>
        <p:nvSpPr>
          <p:cNvPr id="20" name="Текст 17">
            <a:extLst>
              <a:ext uri="{FF2B5EF4-FFF2-40B4-BE49-F238E27FC236}">
                <a16:creationId xmlns:a16="http://schemas.microsoft.com/office/drawing/2014/main" xmlns="" id="{7D8ADCDD-FC82-D566-7510-46832C0662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24825" y="5011365"/>
            <a:ext cx="3632200" cy="339305"/>
          </a:xfrm>
        </p:spPr>
        <p:txBody>
          <a:bodyPr lIns="0" tIns="72000" rIns="0" bIns="72000" anchor="b" anchorCtr="0">
            <a:spAutoFit/>
          </a:bodyPr>
          <a:lstStyle>
            <a:lvl1pPr>
              <a:defRPr sz="1400" b="1"/>
            </a:lvl1pPr>
          </a:lstStyle>
          <a:p>
            <a:pPr lvl="0"/>
            <a:r>
              <a:rPr lang="ru-RU" dirty="0"/>
              <a:t>Ваш заголовок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B984B5B8-8A0A-C597-E0B8-9AC1FAF243F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276725" y="5353050"/>
            <a:ext cx="3633788" cy="1074738"/>
          </a:xfrm>
        </p:spPr>
        <p:txBody>
          <a:bodyPr lIns="0" tIns="0" rIns="0" bIns="0"/>
          <a:lstStyle/>
          <a:p>
            <a:r>
              <a:rPr lang="ru-RU" dirty="0"/>
              <a:t>Поместите сюда свой текст</a:t>
            </a:r>
          </a:p>
        </p:txBody>
      </p:sp>
      <p:sp>
        <p:nvSpPr>
          <p:cNvPr id="26" name="Текст 24">
            <a:extLst>
              <a:ext uri="{FF2B5EF4-FFF2-40B4-BE49-F238E27FC236}">
                <a16:creationId xmlns:a16="http://schemas.microsoft.com/office/drawing/2014/main" xmlns="" id="{AAA7E415-D972-AA56-EEAA-CDE0573380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24825" y="5353050"/>
            <a:ext cx="3633788" cy="1074738"/>
          </a:xfrm>
        </p:spPr>
        <p:txBody>
          <a:bodyPr lIns="0" tIns="0" rIns="0" bIns="0"/>
          <a:lstStyle/>
          <a:p>
            <a:r>
              <a:rPr lang="ru-RU" dirty="0"/>
              <a:t>Поместите сюда свой текст</a:t>
            </a:r>
          </a:p>
        </p:txBody>
      </p:sp>
    </p:spTree>
    <p:extLst>
      <p:ext uri="{BB962C8B-B14F-4D97-AF65-F5344CB8AC3E}">
        <p14:creationId xmlns:p14="http://schemas.microsoft.com/office/powerpoint/2010/main" xmlns="" val="354990355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руглых фото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3E35C2DC-EF9D-6FB5-1CCC-B86196AAF2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8624" y="1912938"/>
            <a:ext cx="11333163" cy="639762"/>
          </a:xfrm>
        </p:spPr>
        <p:txBody>
          <a:bodyPr lIns="0" tIns="0" rIns="0" bIns="0">
            <a:noAutofit/>
          </a:bodyPr>
          <a:lstStyle>
            <a:lvl1pPr>
              <a:defRPr sz="1600"/>
            </a:lvl1pPr>
          </a:lstStyle>
          <a:p>
            <a:r>
              <a:rPr lang="ru-RU" b="0" dirty="0">
                <a:solidFill>
                  <a:schemeClr val="tx1"/>
                </a:solidFill>
                <a:latin typeface="+mj-lt"/>
              </a:rPr>
              <a:t>Образец подзаголовка</a:t>
            </a:r>
          </a:p>
        </p:txBody>
      </p:sp>
      <p:sp>
        <p:nvSpPr>
          <p:cNvPr id="23" name="Заголовок 22">
            <a:extLst>
              <a:ext uri="{FF2B5EF4-FFF2-40B4-BE49-F238E27FC236}">
                <a16:creationId xmlns:a16="http://schemas.microsoft.com/office/drawing/2014/main" xmlns="" id="{DB340554-965C-3E86-59E2-08E2A062A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514474"/>
            <a:ext cx="11333163" cy="533401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6D9FEEED-5166-3567-7C25-A43D0FFDEF9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114425" y="2600326"/>
            <a:ext cx="2257200" cy="225742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xmlns="" id="{EB10767C-8421-4CEE-FDF0-1D9F503AB1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3862" y="5362575"/>
            <a:ext cx="3636963" cy="106521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Поместите сюда свой текст</a:t>
            </a:r>
          </a:p>
        </p:txBody>
      </p:sp>
      <p:sp>
        <p:nvSpPr>
          <p:cNvPr id="16" name="Текст 17">
            <a:extLst>
              <a:ext uri="{FF2B5EF4-FFF2-40B4-BE49-F238E27FC236}">
                <a16:creationId xmlns:a16="http://schemas.microsoft.com/office/drawing/2014/main" xmlns="" id="{7705652B-4AA4-8C89-FD7F-739D2633E8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8625" y="5008983"/>
            <a:ext cx="3632200" cy="339305"/>
          </a:xfrm>
        </p:spPr>
        <p:txBody>
          <a:bodyPr lIns="0" tIns="72000" rIns="0" bIns="72000" anchor="b" anchorCtr="0">
            <a:spAutoFit/>
          </a:bodyPr>
          <a:lstStyle>
            <a:lvl1pPr algn="ctr">
              <a:defRPr sz="1400" b="1"/>
            </a:lvl1pPr>
          </a:lstStyle>
          <a:p>
            <a:pPr lvl="0"/>
            <a:r>
              <a:rPr lang="ru-RU" dirty="0"/>
              <a:t>Ваш заголовок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91353F67-8E41-91E5-854C-53A243FCAC9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81488" y="5008983"/>
            <a:ext cx="3632200" cy="339305"/>
          </a:xfrm>
        </p:spPr>
        <p:txBody>
          <a:bodyPr lIns="0" tIns="72000" rIns="0" bIns="72000" anchor="b" anchorCtr="0">
            <a:spAutoFit/>
          </a:bodyPr>
          <a:lstStyle>
            <a:lvl1pPr algn="ctr">
              <a:defRPr sz="1400" b="1"/>
            </a:lvl1pPr>
          </a:lstStyle>
          <a:p>
            <a:pPr lvl="0"/>
            <a:r>
              <a:rPr lang="ru-RU" dirty="0"/>
              <a:t>Ваш заголовок</a:t>
            </a:r>
          </a:p>
        </p:txBody>
      </p:sp>
      <p:sp>
        <p:nvSpPr>
          <p:cNvPr id="20" name="Текст 17">
            <a:extLst>
              <a:ext uri="{FF2B5EF4-FFF2-40B4-BE49-F238E27FC236}">
                <a16:creationId xmlns:a16="http://schemas.microsoft.com/office/drawing/2014/main" xmlns="" id="{7D8ADCDD-FC82-D566-7510-46832C0662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24825" y="5011365"/>
            <a:ext cx="3632200" cy="339305"/>
          </a:xfrm>
        </p:spPr>
        <p:txBody>
          <a:bodyPr lIns="0" tIns="72000" rIns="0" bIns="72000" anchor="b" anchorCtr="0">
            <a:spAutoFit/>
          </a:bodyPr>
          <a:lstStyle>
            <a:lvl1pPr algn="ctr">
              <a:defRPr sz="1400" b="1"/>
            </a:lvl1pPr>
          </a:lstStyle>
          <a:p>
            <a:pPr lvl="0"/>
            <a:r>
              <a:rPr lang="ru-RU" dirty="0"/>
              <a:t>Ваш заголовок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B984B5B8-8A0A-C597-E0B8-9AC1FAF243F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276725" y="5353050"/>
            <a:ext cx="3633788" cy="1074738"/>
          </a:xfrm>
        </p:spPr>
        <p:txBody>
          <a:bodyPr lIns="0" tIns="0" rIns="0" bIns="0"/>
          <a:lstStyle>
            <a:lvl1pPr algn="ctr">
              <a:defRPr/>
            </a:lvl1pPr>
          </a:lstStyle>
          <a:p>
            <a:r>
              <a:rPr lang="ru-RU" dirty="0"/>
              <a:t>Поместите сюда свой текст</a:t>
            </a:r>
          </a:p>
        </p:txBody>
      </p:sp>
      <p:sp>
        <p:nvSpPr>
          <p:cNvPr id="26" name="Текст 24">
            <a:extLst>
              <a:ext uri="{FF2B5EF4-FFF2-40B4-BE49-F238E27FC236}">
                <a16:creationId xmlns:a16="http://schemas.microsoft.com/office/drawing/2014/main" xmlns="" id="{AAA7E415-D972-AA56-EEAA-CDE0573380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24825" y="5353050"/>
            <a:ext cx="3633788" cy="1074738"/>
          </a:xfrm>
        </p:spPr>
        <p:txBody>
          <a:bodyPr lIns="0" tIns="0" rIns="0" bIns="0"/>
          <a:lstStyle>
            <a:lvl1pPr algn="ctr">
              <a:defRPr/>
            </a:lvl1pPr>
          </a:lstStyle>
          <a:p>
            <a:r>
              <a:rPr lang="ru-RU" dirty="0"/>
              <a:t>Поместите сюда свой текст</a:t>
            </a:r>
          </a:p>
        </p:txBody>
      </p:sp>
      <p:sp>
        <p:nvSpPr>
          <p:cNvPr id="2" name="Рисунок 4">
            <a:extLst>
              <a:ext uri="{FF2B5EF4-FFF2-40B4-BE49-F238E27FC236}">
                <a16:creationId xmlns:a16="http://schemas.microsoft.com/office/drawing/2014/main" xmlns="" id="{3E6F4F7F-2D2D-1392-5F2E-C34EBA77815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963839" y="2600326"/>
            <a:ext cx="2257200" cy="225742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3" name="Рисунок 4">
            <a:extLst>
              <a:ext uri="{FF2B5EF4-FFF2-40B4-BE49-F238E27FC236}">
                <a16:creationId xmlns:a16="http://schemas.microsoft.com/office/drawing/2014/main" xmlns="" id="{DD12F36E-08D1-D5A6-5F6C-BAFFBBB04EE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813254" y="2564904"/>
            <a:ext cx="2257200" cy="225742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772536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DAA241-58BD-7B11-6801-65DC87B5E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71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DE7DF23-16C7-B677-5F6E-92B398AE8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78125"/>
            <a:ext cx="10515600" cy="1184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402551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2" pos="3772" userDrawn="1">
          <p15:clr>
            <a:srgbClr val="F26B43"/>
          </p15:clr>
        </p15:guide>
        <p15:guide id="3" pos="3908" userDrawn="1">
          <p15:clr>
            <a:srgbClr val="F26B43"/>
          </p15:clr>
        </p15:guide>
        <p15:guide id="4" pos="2694" userDrawn="1">
          <p15:clr>
            <a:srgbClr val="F26B43"/>
          </p15:clr>
        </p15:guide>
        <p15:guide id="5" pos="2558" userDrawn="1">
          <p15:clr>
            <a:srgbClr val="F26B43"/>
          </p15:clr>
        </p15:guide>
        <p15:guide id="7" pos="1347" userDrawn="1">
          <p15:clr>
            <a:srgbClr val="F26B43"/>
          </p15:clr>
        </p15:guide>
        <p15:guide id="8" pos="270" userDrawn="1">
          <p15:clr>
            <a:srgbClr val="F26B43"/>
          </p15:clr>
        </p15:guide>
        <p15:guide id="10" orient="horz" pos="270" userDrawn="1">
          <p15:clr>
            <a:srgbClr val="F26B43"/>
          </p15:clr>
        </p15:guide>
        <p15:guide id="12" orient="horz" pos="4049" userDrawn="1">
          <p15:clr>
            <a:srgbClr val="F26B43"/>
          </p15:clr>
        </p15:guide>
        <p15:guide id="13" pos="4983" userDrawn="1">
          <p15:clr>
            <a:srgbClr val="F26B43"/>
          </p15:clr>
        </p15:guide>
        <p15:guide id="14" pos="5118" userDrawn="1">
          <p15:clr>
            <a:srgbClr val="F26B43"/>
          </p15:clr>
        </p15:guide>
        <p15:guide id="15" pos="6197" userDrawn="1">
          <p15:clr>
            <a:srgbClr val="F26B43"/>
          </p15:clr>
        </p15:guide>
        <p15:guide id="16" pos="6333" userDrawn="1">
          <p15:clr>
            <a:srgbClr val="F26B43"/>
          </p15:clr>
        </p15:guide>
        <p15:guide id="17" pos="7409" userDrawn="1">
          <p15:clr>
            <a:srgbClr val="F26B43"/>
          </p15:clr>
        </p15:guide>
        <p15:guide id="18" pos="743" userDrawn="1">
          <p15:clr>
            <a:srgbClr val="A4A3A4"/>
          </p15:clr>
        </p15:guide>
        <p15:guide id="19" pos="876" userDrawn="1">
          <p15:clr>
            <a:srgbClr val="A4A3A4"/>
          </p15:clr>
        </p15:guide>
        <p15:guide id="20" pos="1953" userDrawn="1">
          <p15:clr>
            <a:srgbClr val="A4A3A4"/>
          </p15:clr>
        </p15:guide>
        <p15:guide id="21" pos="2090" userDrawn="1">
          <p15:clr>
            <a:srgbClr val="A4A3A4"/>
          </p15:clr>
        </p15:guide>
        <p15:guide id="22" pos="3165" userDrawn="1">
          <p15:clr>
            <a:srgbClr val="A4A3A4"/>
          </p15:clr>
        </p15:guide>
        <p15:guide id="23" pos="3302" userDrawn="1">
          <p15:clr>
            <a:srgbClr val="A4A3A4"/>
          </p15:clr>
        </p15:guide>
        <p15:guide id="24" pos="4377" userDrawn="1">
          <p15:clr>
            <a:srgbClr val="A4A3A4"/>
          </p15:clr>
        </p15:guide>
        <p15:guide id="25" pos="4514" userDrawn="1">
          <p15:clr>
            <a:srgbClr val="A4A3A4"/>
          </p15:clr>
        </p15:guide>
        <p15:guide id="26" pos="5589" userDrawn="1">
          <p15:clr>
            <a:srgbClr val="A4A3A4"/>
          </p15:clr>
        </p15:guide>
        <p15:guide id="27" pos="5724" userDrawn="1">
          <p15:clr>
            <a:srgbClr val="A4A3A4"/>
          </p15:clr>
        </p15:guide>
        <p15:guide id="28" pos="6801" userDrawn="1">
          <p15:clr>
            <a:srgbClr val="A4A3A4"/>
          </p15:clr>
        </p15:guide>
        <p15:guide id="29" pos="6938" userDrawn="1">
          <p15:clr>
            <a:srgbClr val="A4A3A4"/>
          </p15:clr>
        </p15:guide>
        <p15:guide id="30" pos="147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DAA241-58BD-7B11-6801-65DC87B5E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71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DE7DF23-16C7-B677-5F6E-92B398AE8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78125"/>
            <a:ext cx="10515600" cy="1184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xmlns="" id="{8CB35ED2-4074-A487-0362-507ABC551AAE}"/>
              </a:ext>
            </a:extLst>
          </p:cNvPr>
          <p:cNvSpPr/>
          <p:nvPr userDrawn="1"/>
        </p:nvSpPr>
        <p:spPr>
          <a:xfrm>
            <a:off x="11014075" y="428625"/>
            <a:ext cx="0" cy="594360"/>
          </a:xfrm>
          <a:custGeom>
            <a:avLst/>
            <a:gdLst/>
            <a:ahLst/>
            <a:cxnLst/>
            <a:rect l="l" t="t" r="r" b="b"/>
            <a:pathLst>
              <a:path h="594360">
                <a:moveTo>
                  <a:pt x="0" y="0"/>
                </a:moveTo>
                <a:lnTo>
                  <a:pt x="0" y="594004"/>
                </a:lnTo>
              </a:path>
            </a:pathLst>
          </a:custGeom>
          <a:ln w="12700"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7A3832FC-A27A-AF92-03AC-F48D4D3F9894}"/>
              </a:ext>
            </a:extLst>
          </p:cNvPr>
          <p:cNvSpPr/>
          <p:nvPr userDrawn="1"/>
        </p:nvSpPr>
        <p:spPr>
          <a:xfrm>
            <a:off x="431999" y="1368000"/>
            <a:ext cx="11328400" cy="0"/>
          </a:xfrm>
          <a:custGeom>
            <a:avLst/>
            <a:gdLst/>
            <a:ahLst/>
            <a:cxnLst/>
            <a:rect l="l" t="t" r="r" b="b"/>
            <a:pathLst>
              <a:path w="11328400">
                <a:moveTo>
                  <a:pt x="0" y="0"/>
                </a:moveTo>
                <a:lnTo>
                  <a:pt x="11328120" y="0"/>
                </a:lnTo>
              </a:path>
            </a:pathLst>
          </a:custGeom>
          <a:ln w="25400"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8DFF233-A481-74D3-167D-EF9F8D2C2AC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625" y="428625"/>
            <a:ext cx="1969179" cy="621846"/>
          </a:xfrm>
          <a:prstGeom prst="rect">
            <a:avLst/>
          </a:prstGeom>
        </p:spPr>
      </p:pic>
      <p:sp>
        <p:nvSpPr>
          <p:cNvPr id="15" name="object 2">
            <a:extLst>
              <a:ext uri="{FF2B5EF4-FFF2-40B4-BE49-F238E27FC236}">
                <a16:creationId xmlns:a16="http://schemas.microsoft.com/office/drawing/2014/main" xmlns="" id="{6A99DB07-6B3C-F1A4-00F9-C06D36792F14}"/>
              </a:ext>
            </a:extLst>
          </p:cNvPr>
          <p:cNvSpPr txBox="1"/>
          <p:nvPr userDrawn="1"/>
        </p:nvSpPr>
        <p:spPr>
          <a:xfrm>
            <a:off x="11014075" y="430530"/>
            <a:ext cx="747713" cy="602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1055"/>
              </a:lnSpc>
              <a:spcBef>
                <a:spcPts val="100"/>
              </a:spcBef>
            </a:pPr>
            <a:r>
              <a:rPr sz="1000" spc="-5" dirty="0">
                <a:solidFill>
                  <a:schemeClr val="bg2"/>
                </a:solidFill>
                <a:latin typeface="Inter"/>
                <a:cs typeface="Inter"/>
              </a:rPr>
              <a:t>слайд</a:t>
            </a:r>
            <a:endParaRPr sz="1000" dirty="0">
              <a:solidFill>
                <a:schemeClr val="bg2"/>
              </a:solidFill>
              <a:latin typeface="Inter"/>
              <a:cs typeface="Inter"/>
            </a:endParaRPr>
          </a:p>
          <a:p>
            <a:pPr marL="80010" algn="ctr">
              <a:lnSpc>
                <a:spcPts val="3454"/>
              </a:lnSpc>
            </a:pPr>
            <a:fld id="{DC4F1F86-CA6E-49B5-B5B8-DC7CB1EC0017}" type="slidenum">
              <a:rPr lang="ru-RU" sz="3000" smtClean="0">
                <a:solidFill>
                  <a:schemeClr val="bg2"/>
                </a:solidFill>
              </a:rPr>
              <a:pPr marL="80010" algn="ctr">
                <a:lnSpc>
                  <a:spcPts val="3454"/>
                </a:lnSpc>
              </a:pPr>
              <a:t>‹#›</a:t>
            </a:fld>
            <a:endParaRPr sz="3000" dirty="0">
              <a:solidFill>
                <a:schemeClr val="bg2"/>
              </a:solidFill>
              <a:latin typeface="Inter"/>
              <a:cs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679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2" pos="3772" userDrawn="1">
          <p15:clr>
            <a:srgbClr val="F26B43"/>
          </p15:clr>
        </p15:guide>
        <p15:guide id="3" pos="3908" userDrawn="1">
          <p15:clr>
            <a:srgbClr val="F26B43"/>
          </p15:clr>
        </p15:guide>
        <p15:guide id="4" pos="2694" userDrawn="1">
          <p15:clr>
            <a:srgbClr val="F26B43"/>
          </p15:clr>
        </p15:guide>
        <p15:guide id="5" pos="2558" userDrawn="1">
          <p15:clr>
            <a:srgbClr val="F26B43"/>
          </p15:clr>
        </p15:guide>
        <p15:guide id="7" pos="1347" userDrawn="1">
          <p15:clr>
            <a:srgbClr val="F26B43"/>
          </p15:clr>
        </p15:guide>
        <p15:guide id="8" pos="270" userDrawn="1">
          <p15:clr>
            <a:srgbClr val="F26B43"/>
          </p15:clr>
        </p15:guide>
        <p15:guide id="10" orient="horz" pos="270" userDrawn="1">
          <p15:clr>
            <a:srgbClr val="F26B43"/>
          </p15:clr>
        </p15:guide>
        <p15:guide id="11" orient="horz" pos="861" userDrawn="1">
          <p15:clr>
            <a:srgbClr val="F26B43"/>
          </p15:clr>
        </p15:guide>
        <p15:guide id="12" orient="horz" pos="4049" userDrawn="1">
          <p15:clr>
            <a:srgbClr val="F26B43"/>
          </p15:clr>
        </p15:guide>
        <p15:guide id="13" pos="4983" userDrawn="1">
          <p15:clr>
            <a:srgbClr val="F26B43"/>
          </p15:clr>
        </p15:guide>
        <p15:guide id="14" pos="5118" userDrawn="1">
          <p15:clr>
            <a:srgbClr val="F26B43"/>
          </p15:clr>
        </p15:guide>
        <p15:guide id="15" pos="6197" userDrawn="1">
          <p15:clr>
            <a:srgbClr val="F26B43"/>
          </p15:clr>
        </p15:guide>
        <p15:guide id="16" pos="6333" userDrawn="1">
          <p15:clr>
            <a:srgbClr val="F26B43"/>
          </p15:clr>
        </p15:guide>
        <p15:guide id="17" pos="7409" userDrawn="1">
          <p15:clr>
            <a:srgbClr val="F26B43"/>
          </p15:clr>
        </p15:guide>
        <p15:guide id="18" pos="743" userDrawn="1">
          <p15:clr>
            <a:srgbClr val="A4A3A4"/>
          </p15:clr>
        </p15:guide>
        <p15:guide id="19" pos="876" userDrawn="1">
          <p15:clr>
            <a:srgbClr val="A4A3A4"/>
          </p15:clr>
        </p15:guide>
        <p15:guide id="20" pos="1953" userDrawn="1">
          <p15:clr>
            <a:srgbClr val="A4A3A4"/>
          </p15:clr>
        </p15:guide>
        <p15:guide id="21" pos="2090" userDrawn="1">
          <p15:clr>
            <a:srgbClr val="A4A3A4"/>
          </p15:clr>
        </p15:guide>
        <p15:guide id="22" pos="3165" userDrawn="1">
          <p15:clr>
            <a:srgbClr val="A4A3A4"/>
          </p15:clr>
        </p15:guide>
        <p15:guide id="23" pos="3302" userDrawn="1">
          <p15:clr>
            <a:srgbClr val="A4A3A4"/>
          </p15:clr>
        </p15:guide>
        <p15:guide id="24" pos="4377" userDrawn="1">
          <p15:clr>
            <a:srgbClr val="A4A3A4"/>
          </p15:clr>
        </p15:guide>
        <p15:guide id="25" pos="4514" userDrawn="1">
          <p15:clr>
            <a:srgbClr val="A4A3A4"/>
          </p15:clr>
        </p15:guide>
        <p15:guide id="26" pos="5589" userDrawn="1">
          <p15:clr>
            <a:srgbClr val="A4A3A4"/>
          </p15:clr>
        </p15:guide>
        <p15:guide id="27" pos="5724" userDrawn="1">
          <p15:clr>
            <a:srgbClr val="A4A3A4"/>
          </p15:clr>
        </p15:guide>
        <p15:guide id="28" pos="6801" userDrawn="1">
          <p15:clr>
            <a:srgbClr val="A4A3A4"/>
          </p15:clr>
        </p15:guide>
        <p15:guide id="29" pos="6938" userDrawn="1">
          <p15:clr>
            <a:srgbClr val="A4A3A4"/>
          </p15:clr>
        </p15:guide>
        <p15:guide id="30" pos="14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BA90E0A-4F85-4670-B4C6-5290F4D6B0D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" r="267"/>
          <a:stretch>
            <a:fillRect/>
          </a:stretch>
        </p:blipFill>
        <p:spPr/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CA58A90-8350-08A5-ECF9-248EF7FC8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19" y="2619376"/>
            <a:ext cx="6252038" cy="223837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Лекция </a:t>
            </a:r>
            <a:r>
              <a:rPr lang="en-US" sz="3200" dirty="0" smtClean="0"/>
              <a:t>5</a:t>
            </a:r>
            <a:r>
              <a:rPr lang="ru-RU" sz="3200" dirty="0" smtClean="0"/>
              <a:t> </a:t>
            </a:r>
            <a:r>
              <a:rPr lang="ru-RU" alt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Инвестиционная политика </a:t>
            </a:r>
            <a:r>
              <a:rPr lang="ru-RU" alt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государства</a:t>
            </a: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xmlns="" id="{2409AAEF-F18E-4246-8E73-79A4813A46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240" y="4725439"/>
            <a:ext cx="3636963" cy="238125"/>
          </a:xfrm>
        </p:spPr>
        <p:txBody>
          <a:bodyPr>
            <a:noAutofit/>
          </a:bodyPr>
          <a:lstStyle/>
          <a:p>
            <a:r>
              <a:rPr lang="ru-RU" sz="2000" dirty="0" smtClean="0"/>
              <a:t>Еременко Николай Васильевич</a:t>
            </a:r>
            <a:endParaRPr lang="ru-RU" sz="20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1F317ED-915E-CB9F-77B7-7840316D49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615" y="5362575"/>
            <a:ext cx="3636962" cy="238125"/>
          </a:xfrm>
        </p:spPr>
        <p:txBody>
          <a:bodyPr/>
          <a:lstStyle/>
          <a:p>
            <a:r>
              <a:rPr lang="ru-RU" sz="2400" dirty="0" smtClean="0"/>
              <a:t>Доцент, к.э.н.</a:t>
            </a:r>
            <a:endParaRPr lang="ru-RU" sz="2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79651C8-AD5E-ED7D-96C6-5E112270F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2245" y="657225"/>
            <a:ext cx="4139543" cy="810838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9771" y="4740878"/>
            <a:ext cx="2289856" cy="152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6379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9344" y="253536"/>
            <a:ext cx="8853055" cy="1143000"/>
          </a:xfrm>
        </p:spPr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2. Государственная инвестиционная политика</a:t>
            </a:r>
            <a:endParaRPr lang="ru-RU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1571628"/>
            <a:ext cx="10972800" cy="5286375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solidFill>
                  <a:srgbClr val="FFFF00"/>
                </a:solidFill>
              </a:rPr>
              <a:t>Экономика, оказавшаяся в условиях кризиса, </a:t>
            </a:r>
            <a:r>
              <a:rPr lang="ru-RU" sz="2800" b="1" dirty="0" smtClean="0"/>
              <a:t>при любом уровне развития рыночных отношений </a:t>
            </a:r>
            <a:r>
              <a:rPr lang="ru-RU" sz="2800" b="1" dirty="0" smtClean="0">
                <a:solidFill>
                  <a:srgbClr val="FFFF00"/>
                </a:solidFill>
              </a:rPr>
              <a:t>не имеет автоматического регулятора инвестиционной активности </a:t>
            </a:r>
            <a:r>
              <a:rPr lang="ru-RU" sz="2800" b="1" dirty="0" smtClean="0"/>
              <a:t>и концентрации необходимых ресурсов для преодоления кризисного состояния.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800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solidFill>
                  <a:srgbClr val="FFFF00"/>
                </a:solidFill>
              </a:rPr>
              <a:t>Общая схема инвестиционной политики имеет в своей основе </a:t>
            </a:r>
            <a:r>
              <a:rPr lang="ru-RU" sz="2800" b="1" dirty="0" smtClean="0"/>
              <a:t>неизбежную </a:t>
            </a:r>
            <a:r>
              <a:rPr lang="ru-RU" sz="2800" b="1" dirty="0" smtClean="0">
                <a:solidFill>
                  <a:srgbClr val="FFFF00"/>
                </a:solidFill>
              </a:rPr>
              <a:t>ограниченность инвестиционных ресурсов </a:t>
            </a:r>
            <a:r>
              <a:rPr lang="ru-RU" sz="2800" b="1" dirty="0" smtClean="0"/>
              <a:t>и необходимость их максимально расчетливого расходования.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804964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476251" y="1500188"/>
            <a:ext cx="1123950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3636" y="253536"/>
            <a:ext cx="8118764" cy="1143000"/>
          </a:xfrm>
        </p:spPr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2. Государственная инвестиционная политика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253" y="1428753"/>
            <a:ext cx="11144249" cy="5286375"/>
          </a:xfrm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solidFill>
                  <a:srgbClr val="FFFF00"/>
                </a:solidFill>
              </a:rPr>
              <a:t>Инвестиционная политика государства –  комплекс целенаправленных мероприятий по созданию благоприятных условий для всех субъектов хозяйствования с целью оживления инвестиционной деятельности, подъема экономики, повышения эффективности производства и решения социальных проблем.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3600" b="1" dirty="0" smtClean="0">
              <a:solidFill>
                <a:srgbClr val="FFFF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solidFill>
                  <a:srgbClr val="FFFF00"/>
                </a:solidFill>
              </a:rPr>
              <a:t>Основная цель – создание оптимальных условий для активизации инвестиционного потенциала.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5449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9672" y="253536"/>
            <a:ext cx="8312727" cy="1143000"/>
          </a:xfrm>
        </p:spPr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2. Государственная инвестиционная политика</a:t>
            </a:r>
            <a:endParaRPr lang="ru-RU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2" y="1571628"/>
            <a:ext cx="11334751" cy="5286375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Инвестиционная политика </a:t>
            </a:r>
            <a:r>
              <a:rPr lang="ru-RU" sz="2800" b="1" dirty="0" smtClean="0"/>
              <a:t>– форма поведения властных структур, включающая в себя </a:t>
            </a:r>
            <a:r>
              <a:rPr lang="ru-RU" sz="2800" b="1" dirty="0" smtClean="0">
                <a:solidFill>
                  <a:srgbClr val="00B0F0"/>
                </a:solidFill>
              </a:rPr>
              <a:t>два составных элемента</a:t>
            </a:r>
            <a:r>
              <a:rPr lang="ru-RU" sz="2800" b="1" dirty="0" smtClean="0"/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8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b="1" dirty="0" smtClean="0">
                <a:solidFill>
                  <a:srgbClr val="FFFF00"/>
                </a:solidFill>
              </a:rPr>
              <a:t>прямое участие государства в инвестиционном процессе </a:t>
            </a:r>
            <a:r>
              <a:rPr lang="ru-RU" sz="2800" b="1" dirty="0" smtClean="0"/>
              <a:t>– государственные инвестиции;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8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b="1" dirty="0" smtClean="0">
                <a:solidFill>
                  <a:srgbClr val="FFFF00"/>
                </a:solidFill>
              </a:rPr>
              <a:t>государственное регулирование инвестиционного процесса </a:t>
            </a:r>
            <a:r>
              <a:rPr lang="ru-RU" sz="2800" b="1" dirty="0" smtClean="0"/>
              <a:t>–стимулирование инвестиционной активности и на этой основе экономического роста.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0842" y="5458691"/>
            <a:ext cx="620159" cy="97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11491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1854" y="253536"/>
            <a:ext cx="8520545" cy="1143000"/>
          </a:xfrm>
        </p:spPr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2. Государственная инвестиционная политика</a:t>
            </a:r>
            <a:endParaRPr lang="ru-RU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2" y="1571628"/>
            <a:ext cx="11334751" cy="5286375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Задачи инвестиционной политики: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8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b="1" dirty="0" smtClean="0"/>
              <a:t>расширение объема и повышение эффективности инвестиций за счет совершенствования их структуры;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8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b="1" dirty="0" smtClean="0"/>
              <a:t>превращение государственных инвестиций в локомотив повышения инвестиционной активности в стране, в средство управления структурной трансформацией экономики.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272355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0182" y="253536"/>
            <a:ext cx="8742218" cy="1143000"/>
          </a:xfrm>
        </p:spPr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2. Государственная инвестиционная политика</a:t>
            </a:r>
            <a:endParaRPr lang="ru-RU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2" y="1571628"/>
            <a:ext cx="11334751" cy="5286375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Объект инвестиционной политики государства </a:t>
            </a:r>
            <a:r>
              <a:rPr lang="ru-RU" sz="3200" b="1" dirty="0" smtClean="0"/>
              <a:t>– весь комплекс отраслей народного хозяйства, обеспечивающий воспроизводственный процесс и научно-техническое развитие.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32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Сфера государственной инвестиционной политики </a:t>
            </a:r>
            <a:r>
              <a:rPr lang="ru-RU" sz="3200" b="1" dirty="0" smtClean="0"/>
              <a:t>- направление финансовых средств на цели воспроизводства в соответствии с интересами государства в данных социально-экономических условиях.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41847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254" y="253536"/>
            <a:ext cx="8368145" cy="1143000"/>
          </a:xfrm>
        </p:spPr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2. Государственная инвестиционная политика</a:t>
            </a:r>
            <a:endParaRPr lang="ru-RU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2" y="1571628"/>
            <a:ext cx="11334751" cy="5286375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>
                <a:solidFill>
                  <a:srgbClr val="00B0F0"/>
                </a:solidFill>
              </a:rPr>
              <a:t>Инструменты  регулирования инвестиционной деятельности</a:t>
            </a:r>
            <a:r>
              <a:rPr lang="ru-RU" sz="3200" b="1" dirty="0" smtClean="0"/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32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3200" b="1" dirty="0" smtClean="0"/>
              <a:t>встроенные регуляторы инвестирования в рыночной экономике;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3200" b="1" dirty="0" smtClean="0"/>
              <a:t>экономические методы стимулирования инвестиционной деятельности со стороны государства;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3200" b="1" dirty="0" smtClean="0"/>
              <a:t>административно-правовые методы воздействия государственных органов на инвестиционную активность в стране.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597423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1854" y="253536"/>
            <a:ext cx="8520545" cy="1143000"/>
          </a:xfrm>
        </p:spPr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2. Государственная инвестиционная политика</a:t>
            </a:r>
            <a:endParaRPr lang="ru-RU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2" y="1571628"/>
            <a:ext cx="11334751" cy="5286375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solidFill>
                  <a:srgbClr val="00B0F0"/>
                </a:solidFill>
              </a:rPr>
              <a:t>Методы  регулирования инвестиционной деятельности: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36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Пассивный метод </a:t>
            </a:r>
            <a:r>
              <a:rPr lang="ru-RU" sz="3600" b="1" dirty="0" smtClean="0"/>
              <a:t>– ориентация предпринимателей на выбор наиболее эффективных вариантов инвестирования путем разработки индикативных планов инвестиций.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sz="36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Активный метод </a:t>
            </a:r>
            <a:r>
              <a:rPr lang="ru-RU" sz="3600" b="1" dirty="0" smtClean="0"/>
              <a:t>- прямое государственное инвестирование.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4268545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8508" y="253536"/>
            <a:ext cx="8963891" cy="1143000"/>
          </a:xfrm>
        </p:spPr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2. Государственная инвестиционная политика</a:t>
            </a:r>
            <a:endParaRPr lang="ru-RU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6811" y="1571625"/>
            <a:ext cx="11334751" cy="5286375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00B0F0"/>
                </a:solidFill>
              </a:rPr>
              <a:t>Пути повышения эффективности инвестиционной деятельности</a:t>
            </a:r>
            <a:r>
              <a:rPr lang="ru-RU" sz="2400" b="1" dirty="0" smtClean="0"/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4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smtClean="0"/>
              <a:t>создание благоприятных условий для деятельности частных предпринимателей;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smtClean="0"/>
              <a:t>прямое участие государства в эффективных и значимых для страны проектах;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smtClean="0"/>
              <a:t>внедрение принятых в международной практике критериев оценки финансовой эффективности инвестиций;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smtClean="0"/>
              <a:t>стимулирование инвестиционной активности частного сектора экономики посредством налоговых льгот.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552919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8436" y="253536"/>
            <a:ext cx="7813964" cy="1143000"/>
          </a:xfrm>
        </p:spPr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2. Государственная инвестиционная политика</a:t>
            </a:r>
            <a:endParaRPr lang="ru-RU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2" y="1571628"/>
            <a:ext cx="11334751" cy="5286375"/>
          </a:xfr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>
                <a:solidFill>
                  <a:srgbClr val="00B0F0"/>
                </a:solidFill>
              </a:rPr>
              <a:t>Функции инвестиционной политики</a:t>
            </a:r>
            <a:r>
              <a:rPr lang="ru-RU" sz="3200" b="1" dirty="0" smtClean="0"/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32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3200" b="1" dirty="0" smtClean="0">
                <a:solidFill>
                  <a:srgbClr val="FFFF00"/>
                </a:solidFill>
              </a:rPr>
              <a:t>установочная функция </a:t>
            </a:r>
            <a:r>
              <a:rPr lang="ru-RU" sz="3200" b="1" dirty="0" smtClean="0"/>
              <a:t>- определение стратегических целей и приоритетов, в постановке задач в инвестиционной политики на предстоящий период;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3200" b="1" dirty="0" err="1" smtClean="0">
                <a:solidFill>
                  <a:srgbClr val="FFFF00"/>
                </a:solidFill>
              </a:rPr>
              <a:t>мобилизирующая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</a:rPr>
              <a:t>функция </a:t>
            </a:r>
            <a:r>
              <a:rPr lang="ru-RU" sz="3200" b="1" dirty="0" smtClean="0"/>
              <a:t>– поиск источников инвестиционных ресурсов, в определении путей их привлечения для решения поставленных задач (регулирование движения инвестиционных ресурсов, их распределение и перераспределение );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42112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344" y="253536"/>
            <a:ext cx="8091055" cy="1143000"/>
          </a:xfrm>
        </p:spPr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2. Государственная инвестиционная политика</a:t>
            </a:r>
            <a:endParaRPr lang="ru-RU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2" y="1571628"/>
            <a:ext cx="11334751" cy="5286375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solidFill>
                  <a:srgbClr val="00B0F0"/>
                </a:solidFill>
              </a:rPr>
              <a:t>Функции инвестиционной политики</a:t>
            </a:r>
            <a:r>
              <a:rPr lang="ru-RU" sz="2800" b="1" dirty="0" smtClean="0"/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8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b="1" dirty="0" smtClean="0">
                <a:solidFill>
                  <a:srgbClr val="FFFF00"/>
                </a:solidFill>
              </a:rPr>
              <a:t>стимулирующая функция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b="1" dirty="0" smtClean="0"/>
              <a:t>- безусловное и ускоренное решение ключевых приоритетных задач инвестиционной политики;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8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b="1" dirty="0" smtClean="0">
                <a:solidFill>
                  <a:srgbClr val="FFFF00"/>
                </a:solidFill>
              </a:rPr>
              <a:t>контрольная функция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b="1" dirty="0" smtClean="0"/>
              <a:t>- контроль со стороны государства за соблюдением хозяйствующими субъектами установленных государством экономических и правовых норм в процессе их хозяйственной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35082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5818" y="253536"/>
            <a:ext cx="8326582" cy="1143000"/>
          </a:xfrm>
        </p:spPr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1. Инвестиции и инвестиционная деятельность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1571625"/>
            <a:ext cx="10972800" cy="4997450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В развитии любой экономики важную роль играют инвестиции.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4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От их объема, состояния инвестиционного процесса зависит решение многих социально-экономических задач, связанных с: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4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smtClean="0"/>
              <a:t>обеспечением экономического роста,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smtClean="0"/>
              <a:t>соответствия структуры капитала и производства изменяющейся конъюнктуре рынка,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smtClean="0"/>
              <a:t>роста жизненного уровня населения,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smtClean="0"/>
              <a:t>конкурентоспособности хозяйствующих субъектов и страны в целом,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smtClean="0"/>
              <a:t> макроэкономической стабильности.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274686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2">
            <a:lum bright="-26000" contrast="-50000"/>
          </a:blip>
          <a:srcRect/>
          <a:stretch>
            <a:fillRect/>
          </a:stretch>
        </p:blipFill>
        <p:spPr bwMode="auto">
          <a:xfrm>
            <a:off x="762001" y="1500188"/>
            <a:ext cx="10763251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0" y="253536"/>
            <a:ext cx="7772400" cy="1143000"/>
          </a:xfrm>
        </p:spPr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3. Регулирование </a:t>
            </a:r>
            <a:b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иностранных инвестиций</a:t>
            </a:r>
            <a:endParaRPr lang="ru-RU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09600" y="1500191"/>
            <a:ext cx="10972800" cy="5000625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Международное движение капитала оказывает многосторонне влияние на экономику стран экспортеров и импортеров.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Предпринимательский капитал, проникая в национальную экономику, может: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800" b="1" dirty="0" smtClean="0">
              <a:solidFill>
                <a:srgbClr val="FFFF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b="1" dirty="0" smtClean="0">
                <a:solidFill>
                  <a:srgbClr val="FFFF00"/>
                </a:solidFill>
              </a:rPr>
              <a:t>существенно дополнить недостающие национальные ресурсы для инвестирования;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800" b="1" dirty="0" smtClean="0">
              <a:solidFill>
                <a:srgbClr val="FFFF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b="1" dirty="0" smtClean="0">
                <a:solidFill>
                  <a:srgbClr val="FFFF00"/>
                </a:solidFill>
              </a:rPr>
              <a:t>привнести новые технологии, оборудование;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800" b="1" dirty="0" smtClean="0">
              <a:solidFill>
                <a:srgbClr val="FFFF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b="1" dirty="0" smtClean="0">
                <a:solidFill>
                  <a:srgbClr val="FFFF00"/>
                </a:solidFill>
              </a:rPr>
              <a:t>повысить качество продукции и квалификацию рабочей силы за счет привлечения иностранных специалистов, экспертов и консультантов.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9149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7090" y="253536"/>
            <a:ext cx="7495309" cy="1143000"/>
          </a:xfrm>
        </p:spPr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3. Регулирование </a:t>
            </a:r>
            <a:b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иностранных инвестиций</a:t>
            </a:r>
            <a:endParaRPr lang="ru-RU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09600" y="1500188"/>
            <a:ext cx="10972800" cy="5143500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00B0F0"/>
                </a:solidFill>
              </a:rPr>
              <a:t>Недостатки иностранных инвестиций</a:t>
            </a:r>
            <a:r>
              <a:rPr lang="ru-RU" sz="2400" b="1" dirty="0" smtClean="0"/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4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4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smtClean="0"/>
              <a:t>иностранный капитал вкладывается в экономику одноразово, в то время как репатриация прибыли происходит постоянно, наступает момент "старения инвестиций» - уравнивание величины ввезенного и вывезенного капитала;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4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smtClean="0"/>
              <a:t>иностранный капитал приходит в те отрасли, где образуется максимальная прибыль, поэтому возможно непропорциональное развитие отраслей;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4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smtClean="0"/>
              <a:t>из более развитых стран со строгими выводятся экологическими нормами экологически "грязные" иностранные производства в менее развитые страны.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064937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0726" y="253536"/>
            <a:ext cx="7841673" cy="1143000"/>
          </a:xfrm>
        </p:spPr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3. Регулирование </a:t>
            </a:r>
            <a:b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иностранных инвестиций</a:t>
            </a:r>
            <a:endParaRPr lang="ru-RU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09600" y="1500188"/>
            <a:ext cx="10972800" cy="5143500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ru-RU" sz="3200" b="1" dirty="0" smtClean="0">
                <a:solidFill>
                  <a:srgbClr val="00B0F0"/>
                </a:solidFill>
              </a:rPr>
              <a:t>Направления государственного регулирования иностранных инвестиций</a:t>
            </a:r>
            <a:r>
              <a:rPr lang="ru-RU" sz="3200" b="1" dirty="0" smtClean="0"/>
              <a:t>:</a:t>
            </a:r>
          </a:p>
          <a:p>
            <a:r>
              <a:rPr lang="ru-RU" sz="3200" b="1" dirty="0" smtClean="0"/>
              <a:t>регулирование поступления иностранных инвестиций в национальную экономику (масштабы, формы, территориальное и отраслевое распределение);</a:t>
            </a:r>
          </a:p>
          <a:p>
            <a:r>
              <a:rPr lang="ru-RU" sz="3200" b="1" dirty="0" smtClean="0"/>
              <a:t>регулирование вывоза капитала из страны.</a:t>
            </a:r>
          </a:p>
          <a:p>
            <a:pPr>
              <a:buFont typeface="Wingdings 2" pitchFamily="18" charset="2"/>
              <a:buNone/>
            </a:pPr>
            <a:endParaRPr lang="ru-RU" sz="3200" b="1" dirty="0" smtClean="0"/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55333" y="4617461"/>
            <a:ext cx="28575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65967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236" y="253536"/>
            <a:ext cx="7509164" cy="1143000"/>
          </a:xfrm>
        </p:spPr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3. Регулирование </a:t>
            </a:r>
            <a:b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иностранных инвестиций</a:t>
            </a:r>
            <a:endParaRPr lang="ru-RU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09600" y="1428750"/>
            <a:ext cx="11201400" cy="52149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700" b="1" smtClean="0">
                <a:solidFill>
                  <a:srgbClr val="00B0F0"/>
                </a:solidFill>
              </a:rPr>
              <a:t>Методы регулирования иностранных инвестиций</a:t>
            </a:r>
            <a:r>
              <a:rPr lang="ru-RU" sz="2700" b="1" smtClean="0"/>
              <a:t>:</a:t>
            </a:r>
          </a:p>
          <a:p>
            <a:pPr>
              <a:buFont typeface="Wingdings 2" pitchFamily="18" charset="2"/>
              <a:buNone/>
            </a:pPr>
            <a:endParaRPr lang="ru-RU" sz="800" b="1" smtClean="0"/>
          </a:p>
          <a:p>
            <a:r>
              <a:rPr lang="ru-RU" sz="2700" b="1" smtClean="0"/>
              <a:t>стимулирование притока иностранного капитала путем создания благоприятного общего инвестиционного климата в стране, либо в конкретных областях или регионах, необходим иностранный капитал;</a:t>
            </a:r>
          </a:p>
          <a:p>
            <a:r>
              <a:rPr lang="ru-RU" sz="2700" b="1" smtClean="0"/>
              <a:t>выдвижение различных условий для иностранных инвесторов - </a:t>
            </a:r>
            <a:r>
              <a:rPr lang="ru-RU" sz="2400" b="1" smtClean="0"/>
              <a:t>совместное участие национального и иностранного капитала, осуществление НИОКР, создание дополнительных рабочих мест и т. п</a:t>
            </a:r>
            <a:r>
              <a:rPr lang="ru-RU" sz="2800" b="1" smtClean="0"/>
              <a:t>.;</a:t>
            </a:r>
          </a:p>
          <a:p>
            <a:endParaRPr lang="ru-RU" sz="2700" b="1" smtClean="0"/>
          </a:p>
          <a:p>
            <a:endParaRPr lang="ru-RU" sz="2700" b="1" smtClean="0"/>
          </a:p>
          <a:p>
            <a:pPr>
              <a:buFont typeface="Wingdings 2" pitchFamily="18" charset="2"/>
              <a:buNone/>
            </a:pPr>
            <a:endParaRPr lang="ru-RU" sz="1000" b="1" smtClean="0"/>
          </a:p>
        </p:txBody>
      </p:sp>
    </p:spTree>
    <p:extLst>
      <p:ext uri="{BB962C8B-B14F-4D97-AF65-F5344CB8AC3E}">
        <p14:creationId xmlns:p14="http://schemas.microsoft.com/office/powerpoint/2010/main" xmlns="" val="834968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5308" y="253536"/>
            <a:ext cx="7897091" cy="1143000"/>
          </a:xfrm>
        </p:spPr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3. Регулирование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иностранных инвестиций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09600" y="1500188"/>
            <a:ext cx="10972800" cy="51435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700" b="1" dirty="0" smtClean="0">
                <a:solidFill>
                  <a:srgbClr val="00B0F0"/>
                </a:solidFill>
              </a:rPr>
              <a:t>Методы регулирования иностранных инвестиций</a:t>
            </a:r>
            <a:r>
              <a:rPr lang="ru-RU" sz="2700" b="1" dirty="0" smtClean="0"/>
              <a:t>:</a:t>
            </a:r>
          </a:p>
          <a:p>
            <a:pPr>
              <a:buFont typeface="Wingdings 2" pitchFamily="18" charset="2"/>
              <a:buNone/>
            </a:pPr>
            <a:endParaRPr lang="ru-RU" sz="1000" b="1" dirty="0" smtClean="0"/>
          </a:p>
          <a:p>
            <a:pPr>
              <a:buFont typeface="Wingdings 2" pitchFamily="18" charset="2"/>
              <a:buNone/>
            </a:pPr>
            <a:endParaRPr lang="ru-RU" sz="1000" b="1" dirty="0" smtClean="0"/>
          </a:p>
          <a:p>
            <a:r>
              <a:rPr lang="ru-RU" sz="2700" b="1" dirty="0" smtClean="0"/>
              <a:t>запрещение или ограничение прямого  иностранного инвестирования в отрасли экономики, в которых присутствие зарубежного капитала рассматривается либо как расточительство, либо как опасная конкуренция национальным производителям, либо как угроза национальной безопасности;</a:t>
            </a:r>
          </a:p>
          <a:p>
            <a:pPr>
              <a:buFont typeface="Wingdings 2" pitchFamily="18" charset="2"/>
              <a:buNone/>
            </a:pPr>
            <a:endParaRPr lang="ru-RU" sz="27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351657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703389" y="428626"/>
            <a:ext cx="8785225" cy="6240463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ru-RU" altLang="ru-RU" sz="3600" b="1">
                <a:solidFill>
                  <a:srgbClr val="00FF00"/>
                </a:solidFill>
              </a:rPr>
              <a:t>       </a:t>
            </a:r>
            <a:endParaRPr lang="ru-RU" altLang="ru-RU" smtClean="0"/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b="1" smtClean="0">
              <a:solidFill>
                <a:srgbClr val="66FF6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1405" y="2994134"/>
            <a:ext cx="8584402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151832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0290" y="253536"/>
            <a:ext cx="8562109" cy="1143000"/>
          </a:xfrm>
        </p:spPr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1. Инвестиции и инвестиционная деятельность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1571625"/>
            <a:ext cx="10972800" cy="4997450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Инвестиции - долгосрочные вложения материальных и финансовых средств в тот или иной вид деятельности (производство, бизнеса) движимое и недвижимое имущество, денежный оборот, интеллектуальные и иные ценности с целью получения преимуществ (выгод, прибыли) в будущем.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723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9454" y="253536"/>
            <a:ext cx="8672945" cy="1143000"/>
          </a:xfrm>
        </p:spPr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1. Инвестиции и инвестиционная деятельность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61" y="1571612"/>
          <a:ext cx="10972800" cy="4997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81502" y="3714750"/>
            <a:ext cx="3333751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FF00"/>
                </a:solidFill>
                <a:latin typeface="Cambria" pitchFamily="18" charset="0"/>
              </a:rPr>
              <a:t>Инвестиции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2874200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7490" y="253536"/>
            <a:ext cx="8104909" cy="1143000"/>
          </a:xfrm>
        </p:spPr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1. Инвестиции и инвестиционная деятельность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1571628"/>
            <a:ext cx="10972800" cy="5286375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Реальные инвестиции </a:t>
            </a:r>
            <a:r>
              <a:rPr lang="ru-RU" sz="3600" b="1" dirty="0" smtClean="0"/>
              <a:t>– вложения средств в реальные активы – как материальные так и нематериальные.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36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Финансовые инвестиции </a:t>
            </a:r>
            <a:r>
              <a:rPr lang="ru-RU" sz="3600" b="1" dirty="0" smtClean="0"/>
              <a:t>– вложение средств в различные финансовые инструменты (активы), среди которых наиболее значимую долю занимают вложения средств в ценные бумаги.</a:t>
            </a:r>
          </a:p>
        </p:txBody>
      </p:sp>
    </p:spTree>
    <p:extLst>
      <p:ext uri="{BB962C8B-B14F-4D97-AF65-F5344CB8AC3E}">
        <p14:creationId xmlns:p14="http://schemas.microsoft.com/office/powerpoint/2010/main" xmlns="" val="444239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0400" y="253536"/>
            <a:ext cx="8382000" cy="1143000"/>
          </a:xfrm>
        </p:spPr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1. Инвестиции и инвестиционная деятельность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1571628"/>
            <a:ext cx="10972800" cy="5286375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Прямые инвестиции </a:t>
            </a:r>
            <a:r>
              <a:rPr lang="ru-RU" sz="3600" b="1" dirty="0" smtClean="0"/>
              <a:t>- это вложение капитала для создания собственного производства и покупки контрольного пакета акций местной компании.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36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Портфельные инвестиции </a:t>
            </a:r>
            <a:r>
              <a:rPr lang="ru-RU" sz="3600" b="1" dirty="0" smtClean="0"/>
              <a:t>- это те вложения в акции местных компаний, которые недостаточны для установления контроля.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2420802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2" y="4857753"/>
            <a:ext cx="10096500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254" y="253536"/>
            <a:ext cx="8368145" cy="1143000"/>
          </a:xfrm>
        </p:spPr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1. Инвестиции и инвестиционная деятельность</a:t>
            </a:r>
            <a:endParaRPr lang="ru-RU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1428753"/>
            <a:ext cx="10972800" cy="5072063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7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Субъекты инвестиционной деятельности </a:t>
            </a:r>
            <a:r>
              <a:rPr lang="ru-RU" sz="2700" b="1" dirty="0" smtClean="0"/>
              <a:t>- инвесторы, заказчики, исполнители работ, пользователи объектов инвестиционной деятельности, поставщики, банковские, страховые и посреднические организации, инвестиционные биржи, государства и международные организации и другие участники инвестиционного процесса. </a:t>
            </a:r>
          </a:p>
        </p:txBody>
      </p:sp>
    </p:spTree>
    <p:extLst>
      <p:ext uri="{BB962C8B-B14F-4D97-AF65-F5344CB8AC3E}">
        <p14:creationId xmlns:p14="http://schemas.microsoft.com/office/powerpoint/2010/main" xmlns="" val="3953414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254" y="253536"/>
            <a:ext cx="8368145" cy="1143000"/>
          </a:xfrm>
        </p:spPr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1. Инвестиции и инвестиционная деятельность</a:t>
            </a:r>
            <a:endParaRPr lang="ru-RU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1571628"/>
            <a:ext cx="10972800" cy="5286375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7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Объекты инвестиционной деятельности </a:t>
            </a:r>
            <a:r>
              <a:rPr lang="ru-RU" sz="2700" b="1" dirty="0" smtClean="0"/>
              <a:t>- вновь создаваемые и модернизируемые фонды и оборотные средства, ценные бумаги, целевые денежные вклады, научно-техническая продукция, другие объекты собственности, а также имущественные права и права на интеллектуальную собственность.</a:t>
            </a:r>
            <a:endParaRPr lang="ru-RU" sz="2700" b="1" dirty="0"/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752" y="4572003"/>
            <a:ext cx="10191749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71808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00188"/>
            <a:ext cx="1143000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2254" y="253536"/>
            <a:ext cx="9130145" cy="1143000"/>
          </a:xfrm>
        </p:spPr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1. Инвестиции и инвестиционная деятельность</a:t>
            </a:r>
            <a:endParaRPr lang="ru-RU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1571628"/>
            <a:ext cx="10972800" cy="5286375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Инвестирование - сложный, многофакторный процесс, оно не возможно только на базе рыночного саморегулирования.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400" b="1" dirty="0" smtClean="0">
              <a:solidFill>
                <a:srgbClr val="FFFF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Рынок </a:t>
            </a:r>
            <a:r>
              <a:rPr lang="ru-RU" sz="2400" b="1" dirty="0" smtClean="0">
                <a:solidFill>
                  <a:srgbClr val="FFFF00"/>
                </a:solidFill>
              </a:rPr>
              <a:t>допускает множество "провалов", которые можно ослабить или избежать, используя механизм государственного регулирования инвестиционного процесса.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0570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итул и разделы">
  <a:themeElements>
    <a:clrScheme name="СтГАУ 1">
      <a:dk1>
        <a:sysClr val="windowText" lastClr="000000"/>
      </a:dk1>
      <a:lt1>
        <a:sysClr val="window" lastClr="FFFFFF"/>
      </a:lt1>
      <a:dk2>
        <a:srgbClr val="44546A"/>
      </a:dk2>
      <a:lt2>
        <a:srgbClr val="B6BFC5"/>
      </a:lt2>
      <a:accent1>
        <a:srgbClr val="172C6C"/>
      </a:accent1>
      <a:accent2>
        <a:srgbClr val="FF0000"/>
      </a:accent2>
      <a:accent3>
        <a:srgbClr val="EAE0B5"/>
      </a:accent3>
      <a:accent4>
        <a:srgbClr val="67430C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ГАУ">
      <a:majorFont>
        <a:latin typeface="Inter Medium"/>
        <a:ea typeface=""/>
        <a:cs typeface=""/>
      </a:majorFont>
      <a:minorFont>
        <a:latin typeface="Inte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t" anchorCtr="0">
        <a:normAutofit/>
      </a:bodyPr>
      <a:lstStyle>
        <a:defPPr algn="l">
          <a:defRPr b="0" dirty="0">
            <a:solidFill>
              <a:schemeClr val="tx1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Внутренние слайды">
  <a:themeElements>
    <a:clrScheme name="СтГАУ 1">
      <a:dk1>
        <a:sysClr val="windowText" lastClr="000000"/>
      </a:dk1>
      <a:lt1>
        <a:sysClr val="window" lastClr="FFFFFF"/>
      </a:lt1>
      <a:dk2>
        <a:srgbClr val="44546A"/>
      </a:dk2>
      <a:lt2>
        <a:srgbClr val="B6BFC5"/>
      </a:lt2>
      <a:accent1>
        <a:srgbClr val="172C6C"/>
      </a:accent1>
      <a:accent2>
        <a:srgbClr val="FF0000"/>
      </a:accent2>
      <a:accent3>
        <a:srgbClr val="EAE0B5"/>
      </a:accent3>
      <a:accent4>
        <a:srgbClr val="67430C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ГАУ">
      <a:majorFont>
        <a:latin typeface="Inter Medium"/>
        <a:ea typeface=""/>
        <a:cs typeface=""/>
      </a:majorFont>
      <a:minorFont>
        <a:latin typeface="Inte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t" anchorCtr="0">
        <a:normAutofit/>
      </a:bodyPr>
      <a:lstStyle>
        <a:defPPr algn="l">
          <a:defRPr b="0" dirty="0">
            <a:solidFill>
              <a:schemeClr val="tx1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1068</Words>
  <Application>Microsoft Office PowerPoint</Application>
  <PresentationFormat>Произвольный</PresentationFormat>
  <Paragraphs>127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Титул и разделы</vt:lpstr>
      <vt:lpstr>Внутренние слайды</vt:lpstr>
      <vt:lpstr>Лекция 5 Инвестиционная политика государства</vt:lpstr>
      <vt:lpstr>1. Инвестиции и инвестиционная деятельность</vt:lpstr>
      <vt:lpstr>1. Инвестиции и инвестиционная деятельность</vt:lpstr>
      <vt:lpstr>1. Инвестиции и инвестиционная деятельность</vt:lpstr>
      <vt:lpstr>1. Инвестиции и инвестиционная деятельность</vt:lpstr>
      <vt:lpstr>1. Инвестиции и инвестиционная деятельность</vt:lpstr>
      <vt:lpstr>1. Инвестиции и инвестиционная деятельность</vt:lpstr>
      <vt:lpstr>1. Инвестиции и инвестиционная деятельность</vt:lpstr>
      <vt:lpstr>1. Инвестиции и инвестиционная деятельность</vt:lpstr>
      <vt:lpstr>2. Государственная инвестиционная политика</vt:lpstr>
      <vt:lpstr>2. Государственная инвестиционная политика</vt:lpstr>
      <vt:lpstr>2. Государственная инвестиционная политика</vt:lpstr>
      <vt:lpstr>2. Государственная инвестиционная политика</vt:lpstr>
      <vt:lpstr>2. Государственная инвестиционная политика</vt:lpstr>
      <vt:lpstr>2. Государственная инвестиционная политика</vt:lpstr>
      <vt:lpstr>2. Государственная инвестиционная политика</vt:lpstr>
      <vt:lpstr>2. Государственная инвестиционная политика</vt:lpstr>
      <vt:lpstr>2. Государственная инвестиционная политика</vt:lpstr>
      <vt:lpstr>2. Государственная инвестиционная политика</vt:lpstr>
      <vt:lpstr>3. Регулирование  иностранных инвестиций</vt:lpstr>
      <vt:lpstr>3. Регулирование  иностранных инвестиций</vt:lpstr>
      <vt:lpstr>3. Регулирование  иностранных инвестиций</vt:lpstr>
      <vt:lpstr>3. Регулирование  иностранных инвестиций</vt:lpstr>
      <vt:lpstr>3. Регулирование  иностранных инвестиций</vt:lpstr>
      <vt:lpstr>Слайд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Леонид Вихлянцев</dc:creator>
  <cp:lastModifiedBy>Home-PC</cp:lastModifiedBy>
  <cp:revision>61</cp:revision>
  <dcterms:created xsi:type="dcterms:W3CDTF">2022-12-13T07:06:26Z</dcterms:created>
  <dcterms:modified xsi:type="dcterms:W3CDTF">2024-05-06T10:53:20Z</dcterms:modified>
</cp:coreProperties>
</file>